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338.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34.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341.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334.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342.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338.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337.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332.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331.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330.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Lst>
  <p:sldSz cy="5143500" cx="9144000"/>
  <p:notesSz cx="6858000" cy="9144000"/>
  <p:embeddedFontLst>
    <p:embeddedFont>
      <p:font typeface="Raleway"/>
      <p:regular r:id="rId350"/>
      <p:bold r:id="rId351"/>
      <p:italic r:id="rId352"/>
      <p:boldItalic r:id="rId353"/>
    </p:embeddedFont>
    <p:embeddedFont>
      <p:font typeface="Lato"/>
      <p:regular r:id="rId354"/>
      <p:bold r:id="rId355"/>
      <p:italic r:id="rId356"/>
      <p:boldItalic r:id="rId3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340" Type="http://schemas.openxmlformats.org/officeDocument/2006/relationships/slide" Target="slides/slide334.xml"/><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217" Type="http://schemas.openxmlformats.org/officeDocument/2006/relationships/slide" Target="slides/slide211.xml"/><Relationship Id="rId338" Type="http://schemas.openxmlformats.org/officeDocument/2006/relationships/slide" Target="slides/slide332.xml"/><Relationship Id="rId216" Type="http://schemas.openxmlformats.org/officeDocument/2006/relationships/slide" Target="slides/slide210.xml"/><Relationship Id="rId337" Type="http://schemas.openxmlformats.org/officeDocument/2006/relationships/slide" Target="slides/slide331.xml"/><Relationship Id="rId215" Type="http://schemas.openxmlformats.org/officeDocument/2006/relationships/slide" Target="slides/slide209.xml"/><Relationship Id="rId336" Type="http://schemas.openxmlformats.org/officeDocument/2006/relationships/slide" Target="slides/slide330.xml"/><Relationship Id="rId214" Type="http://schemas.openxmlformats.org/officeDocument/2006/relationships/slide" Target="slides/slide208.xml"/><Relationship Id="rId335" Type="http://schemas.openxmlformats.org/officeDocument/2006/relationships/slide" Target="slides/slide329.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213" Type="http://schemas.openxmlformats.org/officeDocument/2006/relationships/slide" Target="slides/slide207.xml"/><Relationship Id="rId334" Type="http://schemas.openxmlformats.org/officeDocument/2006/relationships/slide" Target="slides/slide328.xml"/><Relationship Id="rId212" Type="http://schemas.openxmlformats.org/officeDocument/2006/relationships/slide" Target="slides/slide206.xml"/><Relationship Id="rId333" Type="http://schemas.openxmlformats.org/officeDocument/2006/relationships/slide" Target="slides/slide327.xml"/><Relationship Id="rId211" Type="http://schemas.openxmlformats.org/officeDocument/2006/relationships/slide" Target="slides/slide205.xml"/><Relationship Id="rId332" Type="http://schemas.openxmlformats.org/officeDocument/2006/relationships/slide" Target="slides/slide326.xml"/><Relationship Id="rId210" Type="http://schemas.openxmlformats.org/officeDocument/2006/relationships/slide" Target="slides/slide204.xml"/><Relationship Id="rId331" Type="http://schemas.openxmlformats.org/officeDocument/2006/relationships/slide" Target="slides/slide325.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357" Type="http://schemas.openxmlformats.org/officeDocument/2006/relationships/font" Target="fonts/Lato-boldItalic.fntdata"/><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font" Target="fonts/Raleway-italic.fntdata"/><Relationship Id="rId230" Type="http://schemas.openxmlformats.org/officeDocument/2006/relationships/slide" Target="slides/slide224.xml"/><Relationship Id="rId351" Type="http://schemas.openxmlformats.org/officeDocument/2006/relationships/font" Target="fonts/Raleway-bold.fntdata"/><Relationship Id="rId350" Type="http://schemas.openxmlformats.org/officeDocument/2006/relationships/font" Target="fonts/Raleway-regular.fntdata"/><Relationship Id="rId114" Type="http://schemas.openxmlformats.org/officeDocument/2006/relationships/slide" Target="slides/slide108.xml"/><Relationship Id="rId235" Type="http://schemas.openxmlformats.org/officeDocument/2006/relationships/slide" Target="slides/slide229.xml"/><Relationship Id="rId356" Type="http://schemas.openxmlformats.org/officeDocument/2006/relationships/font" Target="fonts/Lato-italic.fntdata"/><Relationship Id="rId113" Type="http://schemas.openxmlformats.org/officeDocument/2006/relationships/slide" Target="slides/slide107.xml"/><Relationship Id="rId234" Type="http://schemas.openxmlformats.org/officeDocument/2006/relationships/slide" Target="slides/slide228.xml"/><Relationship Id="rId355" Type="http://schemas.openxmlformats.org/officeDocument/2006/relationships/font" Target="fonts/Lato-bold.fntdata"/><Relationship Id="rId112" Type="http://schemas.openxmlformats.org/officeDocument/2006/relationships/slide" Target="slides/slide106.xml"/><Relationship Id="rId233" Type="http://schemas.openxmlformats.org/officeDocument/2006/relationships/slide" Target="slides/slide227.xml"/><Relationship Id="rId354" Type="http://schemas.openxmlformats.org/officeDocument/2006/relationships/font" Target="fonts/Lato-regular.fntdata"/><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font" Target="fonts/Raleway-boldItalic.fntdata"/><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327" Type="http://schemas.openxmlformats.org/officeDocument/2006/relationships/slide" Target="slides/slide321.xml"/><Relationship Id="rId205" Type="http://schemas.openxmlformats.org/officeDocument/2006/relationships/slide" Target="slides/slide199.xml"/><Relationship Id="rId326" Type="http://schemas.openxmlformats.org/officeDocument/2006/relationships/slide" Target="slides/slide320.xml"/><Relationship Id="rId204" Type="http://schemas.openxmlformats.org/officeDocument/2006/relationships/slide" Target="slides/slide198.xml"/><Relationship Id="rId325" Type="http://schemas.openxmlformats.org/officeDocument/2006/relationships/slide" Target="slides/slide319.xml"/><Relationship Id="rId203" Type="http://schemas.openxmlformats.org/officeDocument/2006/relationships/slide" Target="slides/slide197.xml"/><Relationship Id="rId324" Type="http://schemas.openxmlformats.org/officeDocument/2006/relationships/slide" Target="slides/slide318.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202" Type="http://schemas.openxmlformats.org/officeDocument/2006/relationships/slide" Target="slides/slide196.xml"/><Relationship Id="rId323" Type="http://schemas.openxmlformats.org/officeDocument/2006/relationships/slide" Target="slides/slide317.xml"/><Relationship Id="rId201" Type="http://schemas.openxmlformats.org/officeDocument/2006/relationships/slide" Target="slides/slide195.xml"/><Relationship Id="rId322" Type="http://schemas.openxmlformats.org/officeDocument/2006/relationships/slide" Target="slides/slide316.xml"/><Relationship Id="rId200" Type="http://schemas.openxmlformats.org/officeDocument/2006/relationships/slide" Target="slides/slide194.xml"/><Relationship Id="rId321" Type="http://schemas.openxmlformats.org/officeDocument/2006/relationships/slide" Target="slides/slide315.xml"/><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ea22cd10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ea22cd10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1f67eeeb11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1f67eeeb11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147f0dbf1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147f0dbf1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1f67eeeb1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1f67eeeb1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1f67eeeb11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1f67eeeb11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1f67eeeb11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1f67eeeb11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1f67eeeb11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1f67eeeb1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1f67eeeb11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1f67eeeb11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1f67eeeb11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1f67eeeb11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1f67eeeb11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1f67eeeb11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1f67eeeb11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1f67eeeb11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ea22cd10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ea22cd10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1f67eeeb11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1f67eeeb11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147f0dbf1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147f0dbf1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1f67eeeb11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1f67eeeb11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1f67eeeb11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1f67eeeb11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1f67eeeb11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1f67eeeb11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1f67eeeb11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1f67eeeb11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1f67eeeb11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1f67eeeb11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1f67eeeb11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1f67eeeb11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1f67eeeb11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11f67eeeb11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1f67eeeb11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11f67eeeb11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f67eeeb11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f67eeeb11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1f67eeeb11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1f67eeeb11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1f67eeeb11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1f67eeeb11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1f67eeeb11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1f67eeeb11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1f67eeeb11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1f67eeeb11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f67eeeb11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f67eeeb11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1f67eeeb11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1f67eeeb11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20d0f8b0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20d0f8b0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20d0f8b07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20d0f8b07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20d0f8b07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20d0f8b07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20d0f8b07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20d0f8b07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47f0dbf1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47f0dbf1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20d0f8b07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20d0f8b07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20d0f8b07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20d0f8b07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20d0f8b07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20d0f8b07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20d0f8b07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20d0f8b07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20d0f8b07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20d0f8b07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20d0f8b07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20d0f8b07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20d0f8b07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20d0f8b07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218ffb3f7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218ffb3f7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218ffb3f7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218ffb3f7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1f67eeeb11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1f67eeeb11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ea22cd10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ea22cd10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20d0f8b07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20d0f8b07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20d0f8b07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20d0f8b07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20d0f8b07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20d0f8b07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20d0f8b07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20d0f8b07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20d0f8b07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20d0f8b07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20d0f8b07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20d0f8b07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20d0f8b07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120d0f8b07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1f67eeeb11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11f67eeeb11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20d0f8b07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20d0f8b07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20d0f8b07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20d0f8b07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47f0dbf1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47f0dbf1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20d0f8b07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120d0f8b07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20d0f8b07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20d0f8b07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20d0f8b07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20d0f8b07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20d0f8b07b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20d0f8b07b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20d0f8b07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120d0f8b07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2459bde76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12459bde76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2459bde763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2459bde763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2459bde763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2459bde763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1f67eeeb11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1f67eeeb11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20d0f8b07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20d0f8b07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a954c9a3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a954c9a3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20d0f8b07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20d0f8b07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20d0f8b07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20d0f8b07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20d0f8b07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20d0f8b07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20d0f8b07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20d0f8b07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20d0f8b07b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120d0f8b07b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20d0f8b07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20d0f8b07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20d0f8b07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120d0f8b07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20d0f8b07b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120d0f8b07b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120d0f8b07b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120d0f8b07b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20d0f8b07b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20d0f8b07b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ea22cd10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1ea22cd10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120d0f8b07b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120d0f8b07b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20d0f8b07b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120d0f8b07b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20d0f8b07b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20d0f8b07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1147f0dbf1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1147f0dbf1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20d0f8b07b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120d0f8b07b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120d0f8b07b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120d0f8b07b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20d0f8b07b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20d0f8b07b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20d0f8b07b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20d0f8b07b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20d0f8b07b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120d0f8b07b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20d0f8b07b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20d0f8b07b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a954c9a3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a954c9a3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20d0f8b07b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20d0f8b07b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147f0dbf1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147f0dbf1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20d0f8b07b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120d0f8b07b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20d0f8b07b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20d0f8b07b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20d0f8b07b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20d0f8b07b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120d0f8b07b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120d0f8b07b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20d0f8b07b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20d0f8b07b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20d0f8b07b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20d0f8b07b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120d0f8b07b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120d0f8b07b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20d0f8b07b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20d0f8b07b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a954c9a3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a954c9a3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120d0f8b07b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120d0f8b07b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20d0f8b07b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120d0f8b07b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20d0f8b07b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120d0f8b07b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120d0f8b07b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120d0f8b07b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120d0f8b07b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120d0f8b07b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120d0f8b07b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120d0f8b07b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1233624ffb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1233624ffb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120d0f8b07b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120d0f8b07b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1233624ff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1233624ff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233624ffb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1233624ffb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47f0dbf1d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47f0dbf1d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47f0dbf1d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47f0dbf1d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1233624ffb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1233624ffb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233624ffb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1233624ffb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233624ffb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233624ffb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233624ffb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1233624ffb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1233624ffb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1233624ffb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1233624ffb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1233624ffb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233624ffb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1233624ffb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1233624ffb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1233624ffb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1233624ffb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1233624ffb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233624ffb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233624ffb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1a954c9a3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1a954c9a3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233624ffb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1233624ffb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233624ffb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1233624ffb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1233624ffb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1233624ffb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1233624ffb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1233624ffb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1218ffb3f7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1218ffb3f7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1218ffb3f7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1218ffb3f7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1218ffb3f7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1218ffb3f7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1218ffb3f7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1218ffb3f7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1218ffb3f7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1218ffb3f7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218ffb3f7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1218ffb3f7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47f0dbf1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47f0dbf1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1218ffb3f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1218ffb3f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1233624ffb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1233624ffb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1218ffb3f7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1218ffb3f7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1218ffb3f7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1218ffb3f7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218ffb3f7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1218ffb3f7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120d0f8b07b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120d0f8b07b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1218ffb3f7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1218ffb3f7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1218ffb3f7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1218ffb3f7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1218ffb3f7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1218ffb3f7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1218ffb3f7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1218ffb3f7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a954c9a3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a954c9a3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1218ffb3f7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1218ffb3f7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1218ffb3f7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1218ffb3f7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1218ffb3f7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1218ffb3f7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1218ffb3f7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1218ffb3f7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1218ffb3f7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1218ffb3f7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1218ffb3f7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1218ffb3f7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1218ffb3f7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1218ffb3f7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1218ffb3f7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1218ffb3f7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1218ffb3f7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1218ffb3f7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1218ffb3f7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1218ffb3f7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1a954c9a3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1a954c9a3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1218ffb3f7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1218ffb3f7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1218ffb3f7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1218ffb3f7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1218ffb3f7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1218ffb3f7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1218ffb3f7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1218ffb3f7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1218ffb3f7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1218ffb3f7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1218ffb3f7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1218ffb3f7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1218ffb3f7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1218ffb3f7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1218ffb3f7f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1218ffb3f7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1218ffb3f7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1218ffb3f7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1218ffb3f7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1218ffb3f7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a954c9a3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1a954c9a3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1218ffb3f7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1218ffb3f7f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1218ffb3f7f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1218ffb3f7f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1218ffb3f7f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1218ffb3f7f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1218ffb3f7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1218ffb3f7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120d0f8b07b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120d0f8b07b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1218ffb3f7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1218ffb3f7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1218ffb3f7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1218ffb3f7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1218ffb3f7f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1218ffb3f7f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1218ffb3f7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1218ffb3f7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1218ffb3f7f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1218ffb3f7f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147f0dbf1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147f0dbf1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1218ffb3f7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1218ffb3f7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1218ffb3f7f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1218ffb3f7f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1218ffb3f7f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1218ffb3f7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1218ffb3f7f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1218ffb3f7f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1218ffb3f7f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1218ffb3f7f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1218ffb3f7f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1218ffb3f7f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1147f0dbf1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1147f0dbf1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1218ffb3f7f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1218ffb3f7f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1218ffb3f7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1218ffb3f7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1218ffb3f7f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1218ffb3f7f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a954c9a3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a954c9a3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1218ffb3f7f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1218ffb3f7f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1218ffb3f7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1218ffb3f7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1218ffb3f7f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1218ffb3f7f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1218ffb3f7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1218ffb3f7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1218ffb3f7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1218ffb3f7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1218ffb3f7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1218ffb3f7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1218ffb3f7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1218ffb3f7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1218ffb3f7f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1218ffb3f7f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1218ffb3f7f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1218ffb3f7f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1218ffb3f7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1218ffb3f7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a954c9a3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a954c9a3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1218ffb3f7f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3" name="Google Shape;1833;g1218ffb3f7f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g1218ffb3f7f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9" name="Google Shape;1839;g1218ffb3f7f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1218ffb3f7f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1218ffb3f7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11f67eeeb11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11f67eeeb11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1218ffb3f7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1218ffb3f7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1218ffb3f7f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1218ffb3f7f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1218ffb3f7f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1218ffb3f7f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1218ffb3f7f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1218ffb3f7f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1218ffb3f7f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1218ffb3f7f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1218ffb3f7f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1218ffb3f7f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a954c9a3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1a954c9a3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1218ffb3f7f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1218ffb3f7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1218ffb3f7f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1218ffb3f7f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11f67eeeb11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11f67eeeb11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1218ffb3f7f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1218ffb3f7f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120d0f8b07b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120d0f8b07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120d0f8b07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120d0f8b07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1218ffb3f7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1218ffb3f7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1218ffb3f7f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1218ffb3f7f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1218ffb3f7f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9" name="Google Shape;1939;g1218ffb3f7f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1218ffb3f7f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1218ffb3f7f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47f0dbf1d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47f0dbf1d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a954c9a3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1a954c9a3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1218ffb3f7f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1218ffb3f7f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1218ffb3f7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1218ffb3f7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1147f0dbf1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1147f0dbf1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1218ffb3f7f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1218ffb3f7f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1218ffb3f7f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1218ffb3f7f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1218ffb3f7f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1218ffb3f7f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1218ffb3f7f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1218ffb3f7f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1218ffb3f7f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1218ffb3f7f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1218ffb3f7f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1218ffb3f7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g1218ffb3f7f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6" name="Google Shape;2006;g1218ffb3f7f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47f0dbf1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147f0dbf1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1147f0dbf1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1147f0dbf1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1218ffb3f7f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1218ffb3f7f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1218ffb3f7f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1218ffb3f7f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1218ffb3f7f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1218ffb3f7f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1218ffb3f7f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1218ffb3f7f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1218ffb3f7f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1218ffb3f7f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1218ffb3f7f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1218ffb3f7f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1218ffb3f7f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1218ffb3f7f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g1218ffb3f7f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1218ffb3f7f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1218ffb3f7f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1218ffb3f7f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a954c9a3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a954c9a3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1147f0dbf1d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1147f0dbf1d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123e7df73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123e7df73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g123e7df736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123e7df736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123e7df736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123e7df736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123e7df736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123e7df736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123e7df736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123e7df736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123e7df736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123e7df736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123e7df736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123e7df736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123e7df736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123e7df736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123e7df736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123e7df736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1a954c9a3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1a954c9a3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123e7df736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123e7df736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123e7df736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123e7df736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123e7df736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123e7df736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1147f0dbf1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1147f0dbf1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123e7df736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123e7df736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g123e7df736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3" name="Google Shape;2163;g123e7df736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123e7df736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123e7df736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123e7df736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123e7df736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11f67eeeb1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11f67eeeb1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11f67eeeb11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11f67eeeb11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a954c9a3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1a954c9a3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123e7df736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123e7df736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g123e7df736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123e7df736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1147f0dbf1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4" name="Google Shape;2204;g1147f0dbf1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g1147f0dbf1d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g1147f0dbf1d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0d0f8b07b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20d0f8b07b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3e7df736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3e7df736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47f0dbf1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147f0dbf1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f67eeeb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1f67eeeb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1f67eeeb1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1f67eeeb1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47f0dbf1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147f0dbf1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f67eeeb1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f67eeeb1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f67eeeb1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1f67eeeb1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f67eeeb1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1f67eeeb1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f67eeeb1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1f67eeeb1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f67eeeb1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1f67eeeb1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147f0dbf1d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147f0dbf1d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f67eeeb1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f67eeeb1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f67eeeb1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f67eeeb1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f67eeeb1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1f67eeeb1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1f67eeeb1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1f67eeeb1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47f0dbf1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47f0dbf1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f67eeeb1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1f67eeeb1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f67eeeb1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1f67eeeb1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1f67eeeb1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1f67eeeb1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1f67eeeb1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1f67eeeb1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1f67eeeb1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1f67eeeb1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1f67eeeb1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1f67eeeb1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147f0dbf1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147f0dbf1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1f67eeeb1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1f67eeeb1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1f67eeeb1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1f67eeeb1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f67eeeb1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1f67eeeb1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147f0dbf1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147f0dbf1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1f67eeeb1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1f67eeeb1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1f67eeeb1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1f67eeeb1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f67eeeb1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1f67eeeb1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1f67eeeb1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1f67eeeb1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1f67eeeb1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1f67eeeb1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1f67eeeb1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1f67eeeb1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147f0dbf1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147f0dbf1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1f67eeeb1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1f67eeeb1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1f67eeeb11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1f67eeeb11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1f67eeeb11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1f67eeeb11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47f0dbf1d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47f0dbf1d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1f67eeeb1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1f67eeeb1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1f67eeeb1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1f67eeeb1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f67eeeb1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1f67eeeb1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1f67eeeb11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1f67eeeb1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1f67eeeb1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1f67eeeb1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1f67eeeb11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1f67eeeb11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1f67eeeb11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1f67eeeb11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f67eeeb1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f67eeeb1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f67eeeb1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1f67eeeb1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1f67eeeb1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1f67eeeb1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ea22cd10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ea22cd10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1f67eeeb1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1f67eeeb1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1f67eeeb11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1f67eeeb11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1f67eeeb1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1f67eeeb1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1f67eeeb11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1f67eeeb11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1f67eeeb11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1f67eeeb11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1f67eeeb1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1f67eeeb1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1f67eeeb11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1f67eeeb11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1f67eeeb1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1f67eeeb11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1f67eeeb11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1f67eeeb11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1f67eeeb11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1f67eeeb11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ea22cd10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ea22cd10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1f67eeeb11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1f67eeeb11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1f67eeeb11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1f67eeeb11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1f67eeeb11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1f67eeeb11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1f67eeeb11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1f67eeeb11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f67eeeb11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f67eeeb11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1f67eeeb11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1f67eeeb1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1f67eeeb11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1f67eeeb11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1f67eeeb1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1f67eeeb1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1f67eeeb11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1f67eeeb11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1f67eeeb11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1f67eeeb11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hyperlink" Target="https://laravel.com/docs/master/releases"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s://laravel.com/api/9.x/Illuminate/Support/Facades.html"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4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3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github.com/mockery/mockery"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hyperlink" Target="https://laravel.com/docs/9.x/facades#facade-class-reference"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3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3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3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3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4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3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3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5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4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5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5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57.png"/><Relationship Id="rId4" Type="http://schemas.openxmlformats.org/officeDocument/2006/relationships/image" Target="../media/image4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4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packagist.org/packages/laravel/laravel"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6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4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4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6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6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5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51.png"/><Relationship Id="rId4" Type="http://schemas.openxmlformats.org/officeDocument/2006/relationships/image" Target="../media/image5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56.png"/><Relationship Id="rId4" Type="http://schemas.openxmlformats.org/officeDocument/2006/relationships/image" Target="../media/image6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5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6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5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8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6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6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6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65.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8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76.png"/><Relationship Id="rId4" Type="http://schemas.openxmlformats.org/officeDocument/2006/relationships/image" Target="../media/image6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9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hyperlink" Target="http://example.com/foo/bar" TargetMode="Externa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86.pn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79.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70.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75.png"/><Relationship Id="rId4" Type="http://schemas.openxmlformats.org/officeDocument/2006/relationships/image" Target="../media/image80.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81.png"/><Relationship Id="rId4" Type="http://schemas.openxmlformats.org/officeDocument/2006/relationships/image" Target="../media/image7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82.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73.png"/><Relationship Id="rId4" Type="http://schemas.openxmlformats.org/officeDocument/2006/relationships/image" Target="../media/image7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9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78.png"/><Relationship Id="rId4" Type="http://schemas.openxmlformats.org/officeDocument/2006/relationships/image" Target="../media/image88.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84.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hyperlink" Target="https://github.com/briannesbitt/Carbon"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9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85.png"/><Relationship Id="rId4" Type="http://schemas.openxmlformats.org/officeDocument/2006/relationships/image" Target="../media/image100.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02.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92.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10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10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kelas.programmerzamannow.com/p/git-untuk-pemula-sampai-mahir"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89.png"/><Relationship Id="rId4" Type="http://schemas.openxmlformats.org/officeDocument/2006/relationships/image" Target="../media/image91.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95.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hyperlink" Target="https://github.com/thephpleague/flysystem"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106.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hyperlink" Target="https://laravel.com/api/9.x/Illuminate/Contracts/Filesystem/Filesystem.html" TargetMode="External"/><Relationship Id="rId4" Type="http://schemas.openxmlformats.org/officeDocument/2006/relationships/hyperlink" Target="https://laravel.com/api/9.x/Illuminate/Support/Facades/Storage.html" TargetMode="Externa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98.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hyperlink" Target="https://laravel.com/api/9.x/Illuminate/Http/UploadedFile.html" TargetMode="Externa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97.png"/><Relationship Id="rId4" Type="http://schemas.openxmlformats.org/officeDocument/2006/relationships/image" Target="../media/image9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08.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103.png"/><Relationship Id="rId4" Type="http://schemas.openxmlformats.org/officeDocument/2006/relationships/image" Target="../media/image99.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104.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10.png"/><Relationship Id="rId4" Type="http://schemas.openxmlformats.org/officeDocument/2006/relationships/image" Target="../media/image105.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13.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117.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114.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109.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120.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23.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hyperlink" Target="https://laravel.com/api/9.x/Illuminate/Support/Facades/Crypt.html" TargetMode="Externa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112.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116.png"/><Relationship Id="rId4" Type="http://schemas.openxmlformats.org/officeDocument/2006/relationships/image" Target="../media/image111.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115.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image" Target="../media/image119.png"/><Relationship Id="rId4" Type="http://schemas.openxmlformats.org/officeDocument/2006/relationships/image" Target="../media/image131.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128.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122.png"/><Relationship Id="rId4" Type="http://schemas.openxmlformats.org/officeDocument/2006/relationships/image" Target="../media/image118.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127.png"/><Relationship Id="rId4" Type="http://schemas.openxmlformats.org/officeDocument/2006/relationships/image" Target="../media/image125.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121.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136.png"/><Relationship Id="rId4" Type="http://schemas.openxmlformats.org/officeDocument/2006/relationships/image" Target="../media/image1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126.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134.png"/><Relationship Id="rId4" Type="http://schemas.openxmlformats.org/officeDocument/2006/relationships/image" Target="../media/image124.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135.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130.png"/><Relationship Id="rId4" Type="http://schemas.openxmlformats.org/officeDocument/2006/relationships/image" Target="../media/image133.png"/><Relationship Id="rId5" Type="http://schemas.openxmlformats.org/officeDocument/2006/relationships/image" Target="../media/image145.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image" Target="../media/image13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1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image" Target="../media/image157.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158.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139.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141.png"/><Relationship Id="rId4" Type="http://schemas.openxmlformats.org/officeDocument/2006/relationships/image" Target="../media/image14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14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140.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 Id="rId3" Type="http://schemas.openxmlformats.org/officeDocument/2006/relationships/image" Target="../media/image150.png"/><Relationship Id="rId4" Type="http://schemas.openxmlformats.org/officeDocument/2006/relationships/image" Target="../media/image1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 Id="rId3" Type="http://schemas.openxmlformats.org/officeDocument/2006/relationships/image" Target="../media/image138.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 Id="rId3" Type="http://schemas.openxmlformats.org/officeDocument/2006/relationships/image" Target="../media/image148.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 Id="rId3" Type="http://schemas.openxmlformats.org/officeDocument/2006/relationships/image" Target="../media/image164.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 Id="rId3" Type="http://schemas.openxmlformats.org/officeDocument/2006/relationships/image" Target="../media/image146.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9.xml"/><Relationship Id="rId3" Type="http://schemas.openxmlformats.org/officeDocument/2006/relationships/image" Target="../media/image1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0.xml"/><Relationship Id="rId3" Type="http://schemas.openxmlformats.org/officeDocument/2006/relationships/image" Target="../media/image149.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5.xml"/><Relationship Id="rId3" Type="http://schemas.openxmlformats.org/officeDocument/2006/relationships/image" Target="../media/image152.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7.xml"/><Relationship Id="rId3" Type="http://schemas.openxmlformats.org/officeDocument/2006/relationships/image" Target="../media/image147.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9.xml"/><Relationship Id="rId3" Type="http://schemas.openxmlformats.org/officeDocument/2006/relationships/image" Target="../media/image1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 Id="rId8" Type="http://schemas.openxmlformats.org/officeDocument/2006/relationships/hyperlink" Target="https://tiktok.com/@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1.xml"/><Relationship Id="rId3" Type="http://schemas.openxmlformats.org/officeDocument/2006/relationships/image" Target="../media/image159.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5.xml"/><Relationship Id="rId3" Type="http://schemas.openxmlformats.org/officeDocument/2006/relationships/image" Target="../media/image154.png"/><Relationship Id="rId4" Type="http://schemas.openxmlformats.org/officeDocument/2006/relationships/image" Target="../media/image155.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7.xml"/><Relationship Id="rId3" Type="http://schemas.openxmlformats.org/officeDocument/2006/relationships/image" Target="../media/image166.png"/><Relationship Id="rId4" Type="http://schemas.openxmlformats.org/officeDocument/2006/relationships/image" Target="../media/image165.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9.xml"/><Relationship Id="rId3" Type="http://schemas.openxmlformats.org/officeDocument/2006/relationships/image" Target="../media/image161.png"/><Relationship Id="rId4" Type="http://schemas.openxmlformats.org/officeDocument/2006/relationships/image" Target="../media/image16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3.xml"/><Relationship Id="rId3" Type="http://schemas.openxmlformats.org/officeDocument/2006/relationships/hyperlink" Target="https://laravel.com/api/9.x/Illuminate/Contracts/Session/Session.html" TargetMode="Externa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5.xml"/><Relationship Id="rId3" Type="http://schemas.openxmlformats.org/officeDocument/2006/relationships/image" Target="../media/image162.png"/><Relationship Id="rId4" Type="http://schemas.openxmlformats.org/officeDocument/2006/relationships/image" Target="../media/image151.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6.xml"/><Relationship Id="rId3" Type="http://schemas.openxmlformats.org/officeDocument/2006/relationships/image" Target="../media/image171.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8.xml"/><Relationship Id="rId3" Type="http://schemas.openxmlformats.org/officeDocument/2006/relationships/image" Target="../media/image172.png"/><Relationship Id="rId4" Type="http://schemas.openxmlformats.org/officeDocument/2006/relationships/image" Target="../media/image15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9.xml"/><Relationship Id="rId3" Type="http://schemas.openxmlformats.org/officeDocument/2006/relationships/image" Target="../media/image1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3.xml"/><Relationship Id="rId3" Type="http://schemas.openxmlformats.org/officeDocument/2006/relationships/image" Target="../media/image169.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5.xml"/><Relationship Id="rId3" Type="http://schemas.openxmlformats.org/officeDocument/2006/relationships/image" Target="../media/image175.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7.xml"/><Relationship Id="rId3" Type="http://schemas.openxmlformats.org/officeDocument/2006/relationships/image" Target="../media/image178.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9.xml"/><Relationship Id="rId3" Type="http://schemas.openxmlformats.org/officeDocument/2006/relationships/image" Target="../media/image174.png"/><Relationship Id="rId4" Type="http://schemas.openxmlformats.org/officeDocument/2006/relationships/image" Target="../media/image1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0.xml"/><Relationship Id="rId3" Type="http://schemas.openxmlformats.org/officeDocument/2006/relationships/image" Target="../media/image170.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2.xml"/><Relationship Id="rId3" Type="http://schemas.openxmlformats.org/officeDocument/2006/relationships/image" Target="../media/image176.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5.xml"/><Relationship Id="rId3" Type="http://schemas.openxmlformats.org/officeDocument/2006/relationships/image" Target="../media/image177.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7.xml"/><Relationship Id="rId3" Type="http://schemas.openxmlformats.org/officeDocument/2006/relationships/image" Target="../media/image167.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1.xml"/><Relationship Id="rId3" Type="http://schemas.openxmlformats.org/officeDocument/2006/relationships/hyperlink" Target="http://contoh.com/yoursecretkeyhere" TargetMode="Externa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github.com/vlucas/phpdotenv"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en.wikipedia.org/wiki/Dependency_injection"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laravel.com/api/9.x/Illuminate/Foundation/Application.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laravel.com/" TargetMode="External"/><Relationship Id="rId4" Type="http://schemas.openxmlformats.org/officeDocument/2006/relationships/hyperlink" Target="https://github.com/laravel/larave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3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4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2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3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Laravel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Versi Laravel</a:t>
            </a:r>
            <a:endParaRPr/>
          </a:p>
        </p:txBody>
      </p:sp>
      <p:pic>
        <p:nvPicPr>
          <p:cNvPr id="218" name="Google Shape;218;p34"/>
          <p:cNvPicPr preferRelativeResize="0"/>
          <p:nvPr/>
        </p:nvPicPr>
        <p:blipFill>
          <a:blip r:embed="rId3">
            <a:alphaModFix/>
          </a:blip>
          <a:stretch>
            <a:fillRect/>
          </a:stretch>
        </p:blipFill>
        <p:spPr>
          <a:xfrm>
            <a:off x="942075" y="2006250"/>
            <a:ext cx="7259854" cy="2984850"/>
          </a:xfrm>
          <a:prstGeom prst="rect">
            <a:avLst/>
          </a:prstGeom>
          <a:noFill/>
          <a:ln>
            <a:noFill/>
          </a:ln>
        </p:spPr>
      </p:pic>
      <p:sp>
        <p:nvSpPr>
          <p:cNvPr id="219" name="Google Shape;219;p34"/>
          <p:cNvSpPr txBox="1"/>
          <p:nvPr/>
        </p:nvSpPr>
        <p:spPr>
          <a:xfrm>
            <a:off x="0" y="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u="sng">
                <a:solidFill>
                  <a:schemeClr val="hlink"/>
                </a:solidFill>
                <a:hlinkClick r:id="rId4"/>
              </a:rPr>
              <a:t>https://laravel.com/docs/master/releases</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Deferrable Provider</a:t>
            </a:r>
            <a:endParaRPr/>
          </a:p>
        </p:txBody>
      </p:sp>
      <p:pic>
        <p:nvPicPr>
          <p:cNvPr id="747" name="Google Shape;747;p124"/>
          <p:cNvPicPr preferRelativeResize="0"/>
          <p:nvPr/>
        </p:nvPicPr>
        <p:blipFill>
          <a:blip r:embed="rId3">
            <a:alphaModFix/>
          </a:blip>
          <a:stretch>
            <a:fillRect/>
          </a:stretch>
        </p:blipFill>
        <p:spPr>
          <a:xfrm>
            <a:off x="152400" y="2006250"/>
            <a:ext cx="8839203" cy="20184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2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Facades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Facades</a:t>
            </a:r>
            <a:endParaRPr/>
          </a:p>
        </p:txBody>
      </p:sp>
      <p:sp>
        <p:nvSpPr>
          <p:cNvPr id="758" name="Google Shape;758;p1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selalu berinteraksi dengan fitur-fitur Laravel menggunakan dependency injection</a:t>
            </a:r>
            <a:endParaRPr/>
          </a:p>
          <a:p>
            <a:pPr indent="-311150" lvl="0" marL="457200" rtl="0" algn="l">
              <a:spcBef>
                <a:spcPts val="0"/>
              </a:spcBef>
              <a:spcAft>
                <a:spcPts val="0"/>
              </a:spcAft>
              <a:buSzPts val="1300"/>
              <a:buChar char="●"/>
            </a:pPr>
            <a:r>
              <a:rPr lang="id"/>
              <a:t>Namun kadang ada ketika kita tidak bisa mendapatkan object Application, misal kita membuat kode di class yang bukan bawaan fitur Laravel, pada kasus seperti ini, Facades sangat membantu</a:t>
            </a:r>
            <a:endParaRPr/>
          </a:p>
          <a:p>
            <a:pPr indent="-311150" lvl="0" marL="457200" rtl="0" algn="l">
              <a:spcBef>
                <a:spcPts val="0"/>
              </a:spcBef>
              <a:spcAft>
                <a:spcPts val="0"/>
              </a:spcAft>
              <a:buSzPts val="1300"/>
              <a:buChar char="●"/>
            </a:pPr>
            <a:r>
              <a:rPr lang="id"/>
              <a:t>Facades adalah class yang menyediakan static akses ke fitur di Service Container atau Application</a:t>
            </a:r>
            <a:endParaRPr/>
          </a:p>
          <a:p>
            <a:pPr indent="-311150" lvl="0" marL="457200" rtl="0" algn="l">
              <a:spcBef>
                <a:spcPts val="0"/>
              </a:spcBef>
              <a:spcAft>
                <a:spcPts val="0"/>
              </a:spcAft>
              <a:buSzPts val="1300"/>
              <a:buChar char="●"/>
            </a:pPr>
            <a:r>
              <a:rPr lang="id"/>
              <a:t>Laravel menyediakan banyak sekali class Facades, kita akan bahas secara bertahap</a:t>
            </a:r>
            <a:endParaRPr/>
          </a:p>
          <a:p>
            <a:pPr indent="-311150" lvl="0" marL="457200" rtl="0" algn="l">
              <a:spcBef>
                <a:spcPts val="0"/>
              </a:spcBef>
              <a:spcAft>
                <a:spcPts val="0"/>
              </a:spcAft>
              <a:buSzPts val="1300"/>
              <a:buChar char="●"/>
            </a:pPr>
            <a:r>
              <a:rPr lang="id"/>
              <a:t>Semua class Facades ada di namespace </a:t>
            </a:r>
            <a:r>
              <a:rPr lang="id" u="sng">
                <a:solidFill>
                  <a:schemeClr val="hlink"/>
                </a:solidFill>
                <a:hlinkClick r:id="rId3"/>
              </a:rPr>
              <a:t>https://laravel.com/api/9.x/Illuminate/Support/Facades.html</a:t>
            </a:r>
            <a:r>
              <a:rPr lang="id"/>
              <a:t>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Kapan Menggunakan Facades?</a:t>
            </a:r>
            <a:endParaRPr/>
          </a:p>
        </p:txBody>
      </p:sp>
      <p:sp>
        <p:nvSpPr>
          <p:cNvPr id="764" name="Google Shape;764;p1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Selalu gunakan facades jika memang dibutuhkan saja, jika bisa dilakukan menggunakan dependency injection, selalu gunakan dependency injection</a:t>
            </a:r>
            <a:endParaRPr/>
          </a:p>
          <a:p>
            <a:pPr indent="-311150" lvl="0" marL="457200" rtl="0" algn="l">
              <a:spcBef>
                <a:spcPts val="0"/>
              </a:spcBef>
              <a:spcAft>
                <a:spcPts val="0"/>
              </a:spcAft>
              <a:buSzPts val="1300"/>
              <a:buChar char="●"/>
            </a:pPr>
            <a:r>
              <a:rPr lang="id"/>
              <a:t>Terlalu banyak menggunakan Facades akan membuat kita tidak sadar bahwa sebuah class banyak sekali memiliki dependency, jika menggunakan dependency injection, kita bisa sadar dengan banyaknya parameter yang terdapat di constructor</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Facades vs Helper Function</a:t>
            </a:r>
            <a:endParaRPr/>
          </a:p>
        </p:txBody>
      </p:sp>
      <p:sp>
        <p:nvSpPr>
          <p:cNvPr id="770" name="Google Shape;770;p1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Laravel, selain Facades ada juga Helper Function, bedanya pada Helper Function, tidak dikumpulkan dalam class</a:t>
            </a:r>
            <a:endParaRPr/>
          </a:p>
          <a:p>
            <a:pPr indent="-311150" lvl="0" marL="457200" rtl="0" algn="l">
              <a:spcBef>
                <a:spcPts val="0"/>
              </a:spcBef>
              <a:spcAft>
                <a:spcPts val="0"/>
              </a:spcAft>
              <a:buSzPts val="1300"/>
              <a:buChar char="●"/>
            </a:pPr>
            <a:r>
              <a:rPr lang="id"/>
              <a:t>Contohnya sebelum kita sudah menggunakan Helper Function bernama config() atau env(), itu adalah Helper function yang terdapat di Laravel</a:t>
            </a:r>
            <a:endParaRPr/>
          </a:p>
          <a:p>
            <a:pPr indent="-311150" lvl="0" marL="457200" rtl="0" algn="l">
              <a:spcBef>
                <a:spcPts val="0"/>
              </a:spcBef>
              <a:spcAft>
                <a:spcPts val="0"/>
              </a:spcAft>
              <a:buSzPts val="1300"/>
              <a:buChar char="●"/>
            </a:pPr>
            <a:r>
              <a:rPr lang="id"/>
              <a:t>Penggunaan helper function sebenarnya lebih mudah, namun jika dibandingkan dengan Facades, maka penggunaan Facades akan lebih mudah dimengerti secara code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Config Facades</a:t>
            </a:r>
            <a:endParaRPr/>
          </a:p>
        </p:txBody>
      </p:sp>
      <p:pic>
        <p:nvPicPr>
          <p:cNvPr id="776" name="Google Shape;776;p129"/>
          <p:cNvPicPr preferRelativeResize="0"/>
          <p:nvPr/>
        </p:nvPicPr>
        <p:blipFill>
          <a:blip r:embed="rId3">
            <a:alphaModFix/>
          </a:blip>
          <a:stretch>
            <a:fillRect/>
          </a:stretch>
        </p:blipFill>
        <p:spPr>
          <a:xfrm>
            <a:off x="152400" y="2006250"/>
            <a:ext cx="8839203" cy="272747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Bagaimana Facades Bekerja?</a:t>
            </a:r>
            <a:endParaRPr/>
          </a:p>
        </p:txBody>
      </p:sp>
      <p:sp>
        <p:nvSpPr>
          <p:cNvPr id="782" name="Google Shape;782;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Facades sebenarnya adalah class yang menyediakan akses ke dalam dependency yang terdapat di Service Container</a:t>
            </a:r>
            <a:endParaRPr/>
          </a:p>
          <a:p>
            <a:pPr indent="-311150" lvl="0" marL="457200" rtl="0" algn="l">
              <a:spcBef>
                <a:spcPts val="0"/>
              </a:spcBef>
              <a:spcAft>
                <a:spcPts val="0"/>
              </a:spcAft>
              <a:buSzPts val="1300"/>
              <a:buChar char="●"/>
            </a:pPr>
            <a:r>
              <a:rPr lang="id"/>
              <a:t>Semua class Facades adalah turunan dari class Illuminate\Support\Facades\Facade</a:t>
            </a:r>
            <a:endParaRPr/>
          </a:p>
          <a:p>
            <a:pPr indent="-311150" lvl="0" marL="457200" rtl="0" algn="l">
              <a:spcBef>
                <a:spcPts val="0"/>
              </a:spcBef>
              <a:spcAft>
                <a:spcPts val="0"/>
              </a:spcAft>
              <a:buSzPts val="1300"/>
              <a:buChar char="●"/>
            </a:pPr>
            <a:r>
              <a:rPr lang="id"/>
              <a:t>Class Facade memiliki sebuah method __callStatic() yang digunakan sebagai magic method yang akan dipanggil ketika kita memanggil static method di Facade, dan akan meneruskan secara otomatis ke dependency yang terdapat di Service Container</a:t>
            </a:r>
            <a:endParaRPr/>
          </a:p>
          <a:p>
            <a:pPr indent="-311150" lvl="0" marL="457200" rtl="0" algn="l">
              <a:spcBef>
                <a:spcPts val="0"/>
              </a:spcBef>
              <a:spcAft>
                <a:spcPts val="0"/>
              </a:spcAft>
              <a:buSzPts val="1300"/>
              <a:buChar char="●"/>
            </a:pPr>
            <a:r>
              <a:rPr lang="id"/>
              <a:t>Contoh Config::get() sebenarnya akan melakukan pemanggilan method get() di dependency config di Service Container</a:t>
            </a:r>
            <a:endParaRPr/>
          </a:p>
          <a:p>
            <a:pPr indent="-311150" lvl="0" marL="457200" rtl="0" algn="l">
              <a:spcBef>
                <a:spcPts val="0"/>
              </a:spcBef>
              <a:spcAft>
                <a:spcPts val="0"/>
              </a:spcAft>
              <a:buSzPts val="1300"/>
              <a:buChar char="●"/>
            </a:pPr>
            <a:r>
              <a:rPr lang="id"/>
              <a:t>Untuk nama dependency yang terdapat di Container, kita bisa lihat di method </a:t>
            </a:r>
            <a:r>
              <a:rPr lang="id"/>
              <a:t>getFacadeAccessor() di class Facade nya</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Config Dependency</a:t>
            </a:r>
            <a:endParaRPr/>
          </a:p>
        </p:txBody>
      </p:sp>
      <p:pic>
        <p:nvPicPr>
          <p:cNvPr id="788" name="Google Shape;788;p131"/>
          <p:cNvPicPr preferRelativeResize="0"/>
          <p:nvPr/>
        </p:nvPicPr>
        <p:blipFill>
          <a:blip r:embed="rId3">
            <a:alphaModFix/>
          </a:blip>
          <a:stretch>
            <a:fillRect/>
          </a:stretch>
        </p:blipFill>
        <p:spPr>
          <a:xfrm>
            <a:off x="152400" y="2006250"/>
            <a:ext cx="8839200" cy="25802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Facades Mock</a:t>
            </a:r>
            <a:endParaRPr/>
          </a:p>
        </p:txBody>
      </p:sp>
      <p:sp>
        <p:nvSpPr>
          <p:cNvPr id="794" name="Google Shape;794;p1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kekurangan menggunakan static function biasanya sulit untuk di test, karena mocking static function sangat sulit</a:t>
            </a:r>
            <a:endParaRPr/>
          </a:p>
          <a:p>
            <a:pPr indent="-311150" lvl="0" marL="457200" rtl="0" algn="l">
              <a:spcBef>
                <a:spcPts val="0"/>
              </a:spcBef>
              <a:spcAft>
                <a:spcPts val="0"/>
              </a:spcAft>
              <a:buSzPts val="1300"/>
              <a:buChar char="●"/>
            </a:pPr>
            <a:r>
              <a:rPr lang="id"/>
              <a:t>Namun untungnya, di Laravel, sudah disediakan function untuk melakukan mocking di Facades, sehingga kita bisa mudah ketika implementasi unit test</a:t>
            </a:r>
            <a:endParaRPr/>
          </a:p>
          <a:p>
            <a:pPr indent="-311150" lvl="0" marL="457200" rtl="0" algn="l">
              <a:spcBef>
                <a:spcPts val="0"/>
              </a:spcBef>
              <a:spcAft>
                <a:spcPts val="0"/>
              </a:spcAft>
              <a:buSzPts val="1300"/>
              <a:buChar char="●"/>
            </a:pPr>
            <a:r>
              <a:rPr lang="id"/>
              <a:t>Laravel menggunakan library Mockery untuk melakukan Mocking Facades </a:t>
            </a:r>
            <a:endParaRPr/>
          </a:p>
          <a:p>
            <a:pPr indent="-311150" lvl="0" marL="457200" rtl="0" algn="l">
              <a:spcBef>
                <a:spcPts val="0"/>
              </a:spcBef>
              <a:spcAft>
                <a:spcPts val="0"/>
              </a:spcAft>
              <a:buSzPts val="1300"/>
              <a:buChar char="●"/>
            </a:pPr>
            <a:r>
              <a:rPr lang="id" u="sng">
                <a:solidFill>
                  <a:schemeClr val="hlink"/>
                </a:solidFill>
                <a:hlinkClick r:id="rId3"/>
              </a:rPr>
              <a:t>https://github.com/mockery/mockery</a:t>
            </a:r>
            <a:r>
              <a:rPr lang="id"/>
              <a:t>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Facades Mock</a:t>
            </a:r>
            <a:endParaRPr/>
          </a:p>
        </p:txBody>
      </p:sp>
      <p:pic>
        <p:nvPicPr>
          <p:cNvPr id="800" name="Google Shape;800;p133"/>
          <p:cNvPicPr preferRelativeResize="0"/>
          <p:nvPr/>
        </p:nvPicPr>
        <p:blipFill>
          <a:blip r:embed="rId3">
            <a:alphaModFix/>
          </a:blip>
          <a:stretch>
            <a:fillRect/>
          </a:stretch>
        </p:blipFill>
        <p:spPr>
          <a:xfrm>
            <a:off x="152400" y="2006250"/>
            <a:ext cx="8839201" cy="26388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Library</a:t>
            </a:r>
            <a:endParaRPr/>
          </a:p>
        </p:txBody>
      </p:sp>
      <p:sp>
        <p:nvSpPr>
          <p:cNvPr id="225" name="Google Shape;225;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sendiri sebenarnya tidak membuat semua bagian pada framework nya sendiri</a:t>
            </a:r>
            <a:endParaRPr/>
          </a:p>
          <a:p>
            <a:pPr indent="-311150" lvl="0" marL="457200" rtl="0" algn="l">
              <a:spcBef>
                <a:spcPts val="0"/>
              </a:spcBef>
              <a:spcAft>
                <a:spcPts val="0"/>
              </a:spcAft>
              <a:buSzPts val="1300"/>
              <a:buChar char="●"/>
            </a:pPr>
            <a:r>
              <a:rPr lang="id"/>
              <a:t>Beberapa bagian menggunakan library yang sudah populer di PHP, dan sudah kita bahas di roadmap kelas PHP</a:t>
            </a:r>
            <a:endParaRPr/>
          </a:p>
          <a:p>
            <a:pPr indent="-311150" lvl="0" marL="457200" rtl="0" algn="l">
              <a:spcBef>
                <a:spcPts val="0"/>
              </a:spcBef>
              <a:spcAft>
                <a:spcPts val="0"/>
              </a:spcAft>
              <a:buSzPts val="1300"/>
              <a:buChar char="●"/>
            </a:pPr>
            <a:r>
              <a:rPr lang="id"/>
              <a:t>Contohnya untuk project management, Laravel menggunakan Composer</a:t>
            </a:r>
            <a:endParaRPr/>
          </a:p>
          <a:p>
            <a:pPr indent="-311150" lvl="0" marL="457200" rtl="0" algn="l">
              <a:spcBef>
                <a:spcPts val="0"/>
              </a:spcBef>
              <a:spcAft>
                <a:spcPts val="0"/>
              </a:spcAft>
              <a:buSzPts val="1300"/>
              <a:buChar char="●"/>
            </a:pPr>
            <a:r>
              <a:rPr lang="id"/>
              <a:t>Untuk Logging, Laravel menggunakan Monolog</a:t>
            </a:r>
            <a:endParaRPr/>
          </a:p>
          <a:p>
            <a:pPr indent="-311150" lvl="0" marL="457200" rtl="0" algn="l">
              <a:spcBef>
                <a:spcPts val="0"/>
              </a:spcBef>
              <a:spcAft>
                <a:spcPts val="0"/>
              </a:spcAft>
              <a:buSzPts val="1300"/>
              <a:buChar char="●"/>
            </a:pPr>
            <a:r>
              <a:rPr lang="id"/>
              <a:t>Untuk Unit Test, Laravel menggunakan PHPUnit</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Daftar Facades</a:t>
            </a:r>
            <a:endParaRPr/>
          </a:p>
        </p:txBody>
      </p:sp>
      <p:sp>
        <p:nvSpPr>
          <p:cNvPr id="806" name="Google Shape;806;p1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Ada banyak Facades di Laravel, dan seperti dijelaskan sebelumnya, hampir semuanya banyak menggunakan dependency di Service Container</a:t>
            </a:r>
            <a:endParaRPr/>
          </a:p>
          <a:p>
            <a:pPr indent="-311150" lvl="0" marL="457200" rtl="0" algn="l">
              <a:spcBef>
                <a:spcPts val="0"/>
              </a:spcBef>
              <a:spcAft>
                <a:spcPts val="0"/>
              </a:spcAft>
              <a:buSzPts val="1300"/>
              <a:buChar char="●"/>
            </a:pPr>
            <a:r>
              <a:rPr lang="id"/>
              <a:t>Untuk lebih jelas tentang ada Facades apa saja, kita bisa lihat di sini :</a:t>
            </a:r>
            <a:br>
              <a:rPr lang="id"/>
            </a:br>
            <a:r>
              <a:rPr lang="id" u="sng">
                <a:solidFill>
                  <a:schemeClr val="hlink"/>
                </a:solidFill>
                <a:hlinkClick r:id="rId3"/>
              </a:rPr>
              <a:t>https://laravel.com/docs/9.x/facades#facade-class-reference</a:t>
            </a:r>
            <a:r>
              <a:rPr lang="id"/>
              <a:t>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3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Routing</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Routing</a:t>
            </a:r>
            <a:endParaRPr/>
          </a:p>
        </p:txBody>
      </p:sp>
      <p:sp>
        <p:nvSpPr>
          <p:cNvPr id="817" name="Google Shape;817;p1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Routing adalah proses menerima HTTP Request dan menjalankan kode sesuai dengan URL yang diminta. Routing biasanya tergantung dari HTTP Method dan URL</a:t>
            </a:r>
            <a:endParaRPr/>
          </a:p>
          <a:p>
            <a:pPr indent="-311150" lvl="0" marL="457200" rtl="0" algn="l">
              <a:spcBef>
                <a:spcPts val="0"/>
              </a:spcBef>
              <a:spcAft>
                <a:spcPts val="0"/>
              </a:spcAft>
              <a:buSzPts val="1300"/>
              <a:buChar char="●"/>
            </a:pPr>
            <a:r>
              <a:rPr lang="id"/>
              <a:t>Salah satu Service Provider yang paling penting di Laravel adakah RouteServiceProvider. </a:t>
            </a:r>
            <a:endParaRPr/>
          </a:p>
          <a:p>
            <a:pPr indent="-311150" lvl="0" marL="457200" rtl="0" algn="l">
              <a:spcBef>
                <a:spcPts val="0"/>
              </a:spcBef>
              <a:spcAft>
                <a:spcPts val="0"/>
              </a:spcAft>
              <a:buSzPts val="1300"/>
              <a:buChar char="●"/>
            </a:pPr>
            <a:r>
              <a:rPr lang="id"/>
              <a:t>RouteServiceProvider bertanggung jawab untuk melakukan load data routing dari folder routes. Jika kita hapus Service Provider ini, secara otomatis proses routing tidak akan berjalan</a:t>
            </a:r>
            <a:endParaRPr/>
          </a:p>
          <a:p>
            <a:pPr indent="-311150" lvl="0" marL="457200" rtl="0" algn="l">
              <a:spcBef>
                <a:spcPts val="0"/>
              </a:spcBef>
              <a:spcAft>
                <a:spcPts val="0"/>
              </a:spcAft>
              <a:buSzPts val="1300"/>
              <a:buChar char="●"/>
            </a:pPr>
            <a:r>
              <a:rPr lang="id"/>
              <a:t>RouteServiceProvider secara default akan me-load data routing dari folder routes</a:t>
            </a:r>
            <a:endParaRPr/>
          </a:p>
          <a:p>
            <a:pPr indent="0" lvl="0" marL="0" rtl="0" algn="l">
              <a:spcBef>
                <a:spcPts val="1200"/>
              </a:spcBef>
              <a:spcAft>
                <a:spcPts val="120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Basic Routing</a:t>
            </a:r>
            <a:endParaRPr/>
          </a:p>
        </p:txBody>
      </p:sp>
      <p:sp>
        <p:nvSpPr>
          <p:cNvPr id="823" name="Google Shape;823;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contoh routing yang paling sederhana adalah menggunakan path dan juga closure function sebagai handler nya</a:t>
            </a:r>
            <a:endParaRPr/>
          </a:p>
          <a:p>
            <a:pPr indent="-311150" lvl="0" marL="457200" rtl="0" algn="l">
              <a:spcBef>
                <a:spcPts val="0"/>
              </a:spcBef>
              <a:spcAft>
                <a:spcPts val="0"/>
              </a:spcAft>
              <a:buSzPts val="1300"/>
              <a:buChar char="●"/>
            </a:pPr>
            <a:r>
              <a:rPr lang="id"/>
              <a:t>Kita bisa menggunakan Facades Route, lalu menggunakan function sesuai dengan HTTP Method nya, misal</a:t>
            </a:r>
            <a:endParaRPr/>
          </a:p>
          <a:p>
            <a:pPr indent="-298450" lvl="1" marL="914400" rtl="0" algn="l">
              <a:spcBef>
                <a:spcPts val="0"/>
              </a:spcBef>
              <a:spcAft>
                <a:spcPts val="0"/>
              </a:spcAft>
              <a:buSzPts val="1100"/>
              <a:buChar char="○"/>
            </a:pPr>
            <a:r>
              <a:rPr lang="id"/>
              <a:t>Route::get($uri, $callback);</a:t>
            </a:r>
            <a:endParaRPr/>
          </a:p>
          <a:p>
            <a:pPr indent="-298450" lvl="1" marL="914400" rtl="0" algn="l">
              <a:spcBef>
                <a:spcPts val="0"/>
              </a:spcBef>
              <a:spcAft>
                <a:spcPts val="0"/>
              </a:spcAft>
              <a:buSzPts val="1100"/>
              <a:buChar char="○"/>
            </a:pPr>
            <a:r>
              <a:rPr lang="id"/>
              <a:t>Route::post($uri, $callback);</a:t>
            </a:r>
            <a:endParaRPr/>
          </a:p>
          <a:p>
            <a:pPr indent="-298450" lvl="1" marL="914400" rtl="0" algn="l">
              <a:spcBef>
                <a:spcPts val="0"/>
              </a:spcBef>
              <a:spcAft>
                <a:spcPts val="0"/>
              </a:spcAft>
              <a:buSzPts val="1100"/>
              <a:buChar char="○"/>
            </a:pPr>
            <a:r>
              <a:rPr lang="id"/>
              <a:t>Route::put($uri, $callback);</a:t>
            </a:r>
            <a:endParaRPr/>
          </a:p>
          <a:p>
            <a:pPr indent="-298450" lvl="1" marL="914400" rtl="0" algn="l">
              <a:spcBef>
                <a:spcPts val="0"/>
              </a:spcBef>
              <a:spcAft>
                <a:spcPts val="0"/>
              </a:spcAft>
              <a:buSzPts val="1100"/>
              <a:buChar char="○"/>
            </a:pPr>
            <a:r>
              <a:rPr lang="id"/>
              <a:t>Route::patch($uri, $callback);</a:t>
            </a:r>
            <a:endParaRPr/>
          </a:p>
          <a:p>
            <a:pPr indent="-298450" lvl="1" marL="914400" rtl="0" algn="l">
              <a:spcBef>
                <a:spcPts val="0"/>
              </a:spcBef>
              <a:spcAft>
                <a:spcPts val="0"/>
              </a:spcAft>
              <a:buSzPts val="1100"/>
              <a:buChar char="○"/>
            </a:pPr>
            <a:r>
              <a:rPr lang="id"/>
              <a:t>Route::delete($uri, $callback);</a:t>
            </a:r>
            <a:endParaRPr/>
          </a:p>
          <a:p>
            <a:pPr indent="-298450" lvl="1" marL="914400" rtl="0" algn="l">
              <a:spcBef>
                <a:spcPts val="0"/>
              </a:spcBef>
              <a:spcAft>
                <a:spcPts val="0"/>
              </a:spcAft>
              <a:buSzPts val="1100"/>
              <a:buChar char="○"/>
            </a:pPr>
            <a:r>
              <a:rPr lang="id"/>
              <a:t>Route::options($uri, $callback);</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Basic Routing</a:t>
            </a:r>
            <a:endParaRPr/>
          </a:p>
        </p:txBody>
      </p:sp>
      <p:pic>
        <p:nvPicPr>
          <p:cNvPr id="829" name="Google Shape;829;p138"/>
          <p:cNvPicPr preferRelativeResize="0"/>
          <p:nvPr/>
        </p:nvPicPr>
        <p:blipFill>
          <a:blip r:embed="rId3">
            <a:alphaModFix/>
          </a:blip>
          <a:stretch>
            <a:fillRect/>
          </a:stretch>
        </p:blipFill>
        <p:spPr>
          <a:xfrm>
            <a:off x="152400" y="2006250"/>
            <a:ext cx="8839200" cy="229126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Basic Routing</a:t>
            </a:r>
            <a:endParaRPr/>
          </a:p>
        </p:txBody>
      </p:sp>
      <p:pic>
        <p:nvPicPr>
          <p:cNvPr id="835" name="Google Shape;835;p139"/>
          <p:cNvPicPr preferRelativeResize="0"/>
          <p:nvPr/>
        </p:nvPicPr>
        <p:blipFill>
          <a:blip r:embed="rId3">
            <a:alphaModFix/>
          </a:blip>
          <a:stretch>
            <a:fillRect/>
          </a:stretch>
        </p:blipFill>
        <p:spPr>
          <a:xfrm>
            <a:off x="152400" y="2006250"/>
            <a:ext cx="8839200" cy="277229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a:t>
            </a:r>
            <a:endParaRPr/>
          </a:p>
        </p:txBody>
      </p:sp>
      <p:sp>
        <p:nvSpPr>
          <p:cNvPr id="841" name="Google Shape;841;p1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Router juga bisa digunakan untuk melakukan redirect dari satu halaman ke halaman lain</a:t>
            </a:r>
            <a:endParaRPr/>
          </a:p>
          <a:p>
            <a:pPr indent="-311150" lvl="0" marL="457200" rtl="0" algn="l">
              <a:spcBef>
                <a:spcPts val="0"/>
              </a:spcBef>
              <a:spcAft>
                <a:spcPts val="0"/>
              </a:spcAft>
              <a:buSzPts val="1300"/>
              <a:buChar char="●"/>
            </a:pPr>
            <a:r>
              <a:rPr lang="id"/>
              <a:t>Kita bisa menggunakan function Route::redirect(from, to)</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a:t>
            </a:r>
            <a:endParaRPr/>
          </a:p>
        </p:txBody>
      </p:sp>
      <p:pic>
        <p:nvPicPr>
          <p:cNvPr id="847" name="Google Shape;847;p141"/>
          <p:cNvPicPr preferRelativeResize="0"/>
          <p:nvPr/>
        </p:nvPicPr>
        <p:blipFill>
          <a:blip r:embed="rId3">
            <a:alphaModFix/>
          </a:blip>
          <a:stretch>
            <a:fillRect/>
          </a:stretch>
        </p:blipFill>
        <p:spPr>
          <a:xfrm>
            <a:off x="152400" y="2006250"/>
            <a:ext cx="8839202" cy="226901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Unit Test Redirect</a:t>
            </a:r>
            <a:endParaRPr/>
          </a:p>
        </p:txBody>
      </p:sp>
      <p:pic>
        <p:nvPicPr>
          <p:cNvPr id="853" name="Google Shape;853;p142"/>
          <p:cNvPicPr preferRelativeResize="0"/>
          <p:nvPr/>
        </p:nvPicPr>
        <p:blipFill>
          <a:blip r:embed="rId3">
            <a:alphaModFix/>
          </a:blip>
          <a:stretch>
            <a:fillRect/>
          </a:stretch>
        </p:blipFill>
        <p:spPr>
          <a:xfrm>
            <a:off x="152400" y="2006250"/>
            <a:ext cx="8839200" cy="170421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Melihat Semua Routing</a:t>
            </a:r>
            <a:endParaRPr/>
          </a:p>
        </p:txBody>
      </p:sp>
      <p:sp>
        <p:nvSpPr>
          <p:cNvPr id="859" name="Google Shape;859;p1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ada kebutuhan melihat semua Routing yang ada di aplikasi Laravel kita</a:t>
            </a:r>
            <a:endParaRPr/>
          </a:p>
          <a:p>
            <a:pPr indent="-311150" lvl="0" marL="457200" rtl="0" algn="l">
              <a:spcBef>
                <a:spcPts val="0"/>
              </a:spcBef>
              <a:spcAft>
                <a:spcPts val="0"/>
              </a:spcAft>
              <a:buSzPts val="1300"/>
              <a:buChar char="●"/>
            </a:pPr>
            <a:r>
              <a:rPr lang="id"/>
              <a:t>Untuk melihatnya, kita bisa memanfaatkan file artisan dengan perintah :</a:t>
            </a:r>
            <a:br>
              <a:rPr lang="id"/>
            </a:br>
            <a:r>
              <a:rPr lang="id"/>
              <a:t>php artisan route:list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Server Requirements</a:t>
            </a:r>
            <a:endParaRPr/>
          </a:p>
        </p:txBody>
      </p:sp>
      <p:sp>
        <p:nvSpPr>
          <p:cNvPr id="231" name="Google Shape;231;p3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PHP &gt;= 8.0</a:t>
            </a:r>
            <a:endParaRPr/>
          </a:p>
          <a:p>
            <a:pPr indent="-311150" lvl="0" marL="457200" rtl="0" algn="l">
              <a:spcBef>
                <a:spcPts val="0"/>
              </a:spcBef>
              <a:spcAft>
                <a:spcPts val="0"/>
              </a:spcAft>
              <a:buSzPts val="1300"/>
              <a:buChar char="●"/>
            </a:pPr>
            <a:r>
              <a:rPr lang="id"/>
              <a:t>BCMath PHP Extension</a:t>
            </a:r>
            <a:endParaRPr/>
          </a:p>
          <a:p>
            <a:pPr indent="-311150" lvl="0" marL="457200" rtl="0" algn="l">
              <a:spcBef>
                <a:spcPts val="0"/>
              </a:spcBef>
              <a:spcAft>
                <a:spcPts val="0"/>
              </a:spcAft>
              <a:buSzPts val="1300"/>
              <a:buChar char="●"/>
            </a:pPr>
            <a:r>
              <a:rPr lang="id"/>
              <a:t>Ctype PHP Extension</a:t>
            </a:r>
            <a:endParaRPr/>
          </a:p>
          <a:p>
            <a:pPr indent="-311150" lvl="0" marL="457200" rtl="0" algn="l">
              <a:spcBef>
                <a:spcPts val="0"/>
              </a:spcBef>
              <a:spcAft>
                <a:spcPts val="0"/>
              </a:spcAft>
              <a:buSzPts val="1300"/>
              <a:buChar char="●"/>
            </a:pPr>
            <a:r>
              <a:rPr lang="id"/>
              <a:t>cURL PHP Extension</a:t>
            </a:r>
            <a:endParaRPr/>
          </a:p>
          <a:p>
            <a:pPr indent="-311150" lvl="0" marL="457200" rtl="0" algn="l">
              <a:spcBef>
                <a:spcPts val="0"/>
              </a:spcBef>
              <a:spcAft>
                <a:spcPts val="0"/>
              </a:spcAft>
              <a:buSzPts val="1300"/>
              <a:buChar char="●"/>
            </a:pPr>
            <a:r>
              <a:rPr lang="id"/>
              <a:t>DOM PHP Extension</a:t>
            </a:r>
            <a:endParaRPr/>
          </a:p>
          <a:p>
            <a:pPr indent="-311150" lvl="0" marL="457200" rtl="0" algn="l">
              <a:spcBef>
                <a:spcPts val="0"/>
              </a:spcBef>
              <a:spcAft>
                <a:spcPts val="0"/>
              </a:spcAft>
              <a:buSzPts val="1300"/>
              <a:buChar char="●"/>
            </a:pPr>
            <a:r>
              <a:rPr lang="id"/>
              <a:t>Fileinfo PHP Extension</a:t>
            </a:r>
            <a:endParaRPr/>
          </a:p>
          <a:p>
            <a:pPr indent="-311150" lvl="0" marL="457200" rtl="0" algn="l">
              <a:spcBef>
                <a:spcPts val="0"/>
              </a:spcBef>
              <a:spcAft>
                <a:spcPts val="0"/>
              </a:spcAft>
              <a:buSzPts val="1300"/>
              <a:buChar char="●"/>
            </a:pPr>
            <a:r>
              <a:rPr lang="id"/>
              <a:t>JSON PHP Extension</a:t>
            </a:r>
            <a:endParaRPr/>
          </a:p>
        </p:txBody>
      </p:sp>
      <p:sp>
        <p:nvSpPr>
          <p:cNvPr id="232" name="Google Shape;232;p3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Mbstring PHP Extension</a:t>
            </a:r>
            <a:endParaRPr/>
          </a:p>
          <a:p>
            <a:pPr indent="-311150" lvl="0" marL="457200" rtl="0" algn="l">
              <a:spcBef>
                <a:spcPts val="0"/>
              </a:spcBef>
              <a:spcAft>
                <a:spcPts val="0"/>
              </a:spcAft>
              <a:buSzPts val="1300"/>
              <a:buChar char="●"/>
            </a:pPr>
            <a:r>
              <a:rPr lang="id"/>
              <a:t>OpenSSL PHP Extension</a:t>
            </a:r>
            <a:endParaRPr/>
          </a:p>
          <a:p>
            <a:pPr indent="-311150" lvl="0" marL="457200" rtl="0" algn="l">
              <a:spcBef>
                <a:spcPts val="0"/>
              </a:spcBef>
              <a:spcAft>
                <a:spcPts val="0"/>
              </a:spcAft>
              <a:buSzPts val="1300"/>
              <a:buChar char="●"/>
            </a:pPr>
            <a:r>
              <a:rPr lang="id"/>
              <a:t>PCRE PHP Extension</a:t>
            </a:r>
            <a:endParaRPr/>
          </a:p>
          <a:p>
            <a:pPr indent="-311150" lvl="0" marL="457200" rtl="0" algn="l">
              <a:spcBef>
                <a:spcPts val="0"/>
              </a:spcBef>
              <a:spcAft>
                <a:spcPts val="0"/>
              </a:spcAft>
              <a:buSzPts val="1300"/>
              <a:buChar char="●"/>
            </a:pPr>
            <a:r>
              <a:rPr lang="id"/>
              <a:t>PDO PHP Extension</a:t>
            </a:r>
            <a:endParaRPr/>
          </a:p>
          <a:p>
            <a:pPr indent="-311150" lvl="0" marL="457200" rtl="0" algn="l">
              <a:spcBef>
                <a:spcPts val="0"/>
              </a:spcBef>
              <a:spcAft>
                <a:spcPts val="0"/>
              </a:spcAft>
              <a:buSzPts val="1300"/>
              <a:buChar char="●"/>
            </a:pPr>
            <a:r>
              <a:rPr lang="id"/>
              <a:t>Tokenizer PHP Extension</a:t>
            </a:r>
            <a:endParaRPr/>
          </a:p>
          <a:p>
            <a:pPr indent="-311150" lvl="0" marL="457200" rtl="0" algn="l">
              <a:spcBef>
                <a:spcPts val="0"/>
              </a:spcBef>
              <a:spcAft>
                <a:spcPts val="0"/>
              </a:spcAft>
              <a:buSzPts val="1300"/>
              <a:buChar char="●"/>
            </a:pPr>
            <a:r>
              <a:rPr lang="id"/>
              <a:t>XML PHP Extension</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Melihat Routing</a:t>
            </a:r>
            <a:endParaRPr/>
          </a:p>
        </p:txBody>
      </p:sp>
      <p:pic>
        <p:nvPicPr>
          <p:cNvPr id="865" name="Google Shape;865;p144"/>
          <p:cNvPicPr preferRelativeResize="0"/>
          <p:nvPr/>
        </p:nvPicPr>
        <p:blipFill>
          <a:blip r:embed="rId3">
            <a:alphaModFix/>
          </a:blip>
          <a:stretch>
            <a:fillRect/>
          </a:stretch>
        </p:blipFill>
        <p:spPr>
          <a:xfrm>
            <a:off x="152400" y="2006250"/>
            <a:ext cx="8839200" cy="258833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Fallback Route</a:t>
            </a:r>
            <a:endParaRPr/>
          </a:p>
        </p:txBody>
      </p:sp>
      <p:sp>
        <p:nvSpPr>
          <p:cNvPr id="871" name="Google Shape;871;p1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Apa yang terjadi jika kita melakukan request ke halaman yang tidak ada di aplikasi Laravel kita? Secara otomatis akan mengembalikan error 404</a:t>
            </a:r>
            <a:endParaRPr/>
          </a:p>
          <a:p>
            <a:pPr indent="-311150" lvl="0" marL="457200" rtl="0" algn="l">
              <a:spcBef>
                <a:spcPts val="0"/>
              </a:spcBef>
              <a:spcAft>
                <a:spcPts val="0"/>
              </a:spcAft>
              <a:buSzPts val="1300"/>
              <a:buChar char="●"/>
            </a:pPr>
            <a:r>
              <a:rPr lang="id"/>
              <a:t>Kadang-kadang kita ingin mengubah tampilan halaman error ketika halaman yang diakses tidak ada</a:t>
            </a:r>
            <a:endParaRPr/>
          </a:p>
          <a:p>
            <a:pPr indent="-311150" lvl="0" marL="457200" rtl="0" algn="l">
              <a:spcBef>
                <a:spcPts val="0"/>
              </a:spcBef>
              <a:spcAft>
                <a:spcPts val="0"/>
              </a:spcAft>
              <a:buSzPts val="1300"/>
              <a:buChar char="●"/>
            </a:pPr>
            <a:r>
              <a:rPr lang="id"/>
              <a:t>Pada kasus seperti ini, kita bisa membuat fallback route, yaitu callback yang akan dieksekusi ketika tidak ada route yang cocok dengan halaman yang diakses</a:t>
            </a:r>
            <a:endParaRPr/>
          </a:p>
          <a:p>
            <a:pPr indent="-311150" lvl="0" marL="457200" rtl="0" algn="l">
              <a:spcBef>
                <a:spcPts val="0"/>
              </a:spcBef>
              <a:spcAft>
                <a:spcPts val="0"/>
              </a:spcAft>
              <a:buSzPts val="1300"/>
              <a:buChar char="●"/>
            </a:pPr>
            <a:r>
              <a:rPr lang="id"/>
              <a:t>Kita bisa menggunakan function Route::fallback(closure)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Fallback Route</a:t>
            </a:r>
            <a:endParaRPr/>
          </a:p>
        </p:txBody>
      </p:sp>
      <p:pic>
        <p:nvPicPr>
          <p:cNvPr id="877" name="Google Shape;877;p146"/>
          <p:cNvPicPr preferRelativeResize="0"/>
          <p:nvPr/>
        </p:nvPicPr>
        <p:blipFill>
          <a:blip r:embed="rId3">
            <a:alphaModFix/>
          </a:blip>
          <a:stretch>
            <a:fillRect/>
          </a:stretch>
        </p:blipFill>
        <p:spPr>
          <a:xfrm>
            <a:off x="152400" y="2006250"/>
            <a:ext cx="8839198" cy="18433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Fallback Route</a:t>
            </a:r>
            <a:endParaRPr/>
          </a:p>
        </p:txBody>
      </p:sp>
      <p:pic>
        <p:nvPicPr>
          <p:cNvPr id="883" name="Google Shape;883;p147"/>
          <p:cNvPicPr preferRelativeResize="0"/>
          <p:nvPr/>
        </p:nvPicPr>
        <p:blipFill>
          <a:blip r:embed="rId3">
            <a:alphaModFix/>
          </a:blip>
          <a:stretch>
            <a:fillRect/>
          </a:stretch>
        </p:blipFill>
        <p:spPr>
          <a:xfrm>
            <a:off x="152400" y="2006250"/>
            <a:ext cx="8839200" cy="199139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View</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View</a:t>
            </a:r>
            <a:endParaRPr/>
          </a:p>
        </p:txBody>
      </p:sp>
      <p:sp>
        <p:nvSpPr>
          <p:cNvPr id="894" name="Google Shape;894;p1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Membuat response dari Route itu sangat mudah, tapi jika misal kita ingin membuat response yang kompleks seperti HTML, maka akan sulit jika kita lakukan di Route</a:t>
            </a:r>
            <a:endParaRPr/>
          </a:p>
          <a:p>
            <a:pPr indent="-311150" lvl="0" marL="457200" rtl="0" algn="l">
              <a:spcBef>
                <a:spcPts val="0"/>
              </a:spcBef>
              <a:spcAft>
                <a:spcPts val="0"/>
              </a:spcAft>
              <a:buSzPts val="1300"/>
              <a:buChar char="●"/>
            </a:pPr>
            <a:r>
              <a:rPr lang="id"/>
              <a:t>View adalah fitur di Laravel yang digunakan untuk mempermudah dalam pembuatan tampilan halaman web HTML</a:t>
            </a:r>
            <a:endParaRPr/>
          </a:p>
          <a:p>
            <a:pPr indent="-311150" lvl="0" marL="457200" rtl="0" algn="l">
              <a:spcBef>
                <a:spcPts val="0"/>
              </a:spcBef>
              <a:spcAft>
                <a:spcPts val="0"/>
              </a:spcAft>
              <a:buSzPts val="1300"/>
              <a:buChar char="●"/>
            </a:pPr>
            <a:r>
              <a:rPr lang="id"/>
              <a:t>Dengan View, kita bisa membedakan lokasi logic aplikasi, dengan kode tampilan</a:t>
            </a:r>
            <a:endParaRPr/>
          </a:p>
          <a:p>
            <a:pPr indent="-311150" lvl="0" marL="457200" rtl="0" algn="l">
              <a:spcBef>
                <a:spcPts val="0"/>
              </a:spcBef>
              <a:spcAft>
                <a:spcPts val="0"/>
              </a:spcAft>
              <a:buSzPts val="1300"/>
              <a:buChar char="●"/>
            </a:pPr>
            <a:r>
              <a:rPr lang="id"/>
              <a:t>Semua View disimpan di folder resources/views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Blade Templating</a:t>
            </a:r>
            <a:endParaRPr/>
          </a:p>
        </p:txBody>
      </p:sp>
      <p:sp>
        <p:nvSpPr>
          <p:cNvPr id="900" name="Google Shape;900;p1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menggunakan template engine yang bernama Blade untuk membuat kode View nya, jadi tidak seperti kode PHP biasanya</a:t>
            </a:r>
            <a:endParaRPr/>
          </a:p>
          <a:p>
            <a:pPr indent="-311150" lvl="0" marL="457200" rtl="0" algn="l">
              <a:spcBef>
                <a:spcPts val="0"/>
              </a:spcBef>
              <a:spcAft>
                <a:spcPts val="0"/>
              </a:spcAft>
              <a:buSzPts val="1300"/>
              <a:buChar char="●"/>
            </a:pPr>
            <a:r>
              <a:rPr lang="id"/>
              <a:t>Detail tentang materi Blade Templating, akan kita bahas di kelas terpisah khusus membahas tentang Blade Templating</a:t>
            </a:r>
            <a:endParaRPr/>
          </a:p>
          <a:p>
            <a:pPr indent="-311150" lvl="0" marL="457200" rtl="0" algn="l">
              <a:spcBef>
                <a:spcPts val="0"/>
              </a:spcBef>
              <a:spcAft>
                <a:spcPts val="0"/>
              </a:spcAft>
              <a:buSzPts val="1300"/>
              <a:buChar char="●"/>
            </a:pPr>
            <a:r>
              <a:rPr lang="id"/>
              <a:t>Pada materi ini kita hanya akan bahas dasar-dasar nya saja</a:t>
            </a:r>
            <a:endParaRPr/>
          </a:p>
          <a:p>
            <a:pPr indent="-311150" lvl="0" marL="457200" rtl="0" algn="l">
              <a:spcBef>
                <a:spcPts val="0"/>
              </a:spcBef>
              <a:spcAft>
                <a:spcPts val="0"/>
              </a:spcAft>
              <a:buSzPts val="1300"/>
              <a:buChar char="●"/>
            </a:pPr>
            <a:r>
              <a:rPr lang="id"/>
              <a:t>Blade menggunakan extension blade.php sebagai penamaan file nya, misal index.blade.php</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Blade Variable</a:t>
            </a:r>
            <a:endParaRPr/>
          </a:p>
        </p:txBody>
      </p:sp>
      <p:sp>
        <p:nvSpPr>
          <p:cNvPr id="906" name="Google Shape;906;p1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keuntungan menggunakan template dibanding kode PHP langsung adalah, kita bisa memaksa programmer untuk memisahkan logic kode program dengan tampilan (di template)</a:t>
            </a:r>
            <a:endParaRPr/>
          </a:p>
          <a:p>
            <a:pPr indent="-311150" lvl="0" marL="457200" rtl="0" algn="l">
              <a:spcBef>
                <a:spcPts val="0"/>
              </a:spcBef>
              <a:spcAft>
                <a:spcPts val="0"/>
              </a:spcAft>
              <a:buSzPts val="1300"/>
              <a:buChar char="●"/>
            </a:pPr>
            <a:r>
              <a:rPr lang="id"/>
              <a:t>Di Blade, walaupun kita bisa membuat kode PHP, tapi tidak disarankan menggunakan itu</a:t>
            </a:r>
            <a:endParaRPr/>
          </a:p>
          <a:p>
            <a:pPr indent="-311150" lvl="0" marL="457200" rtl="0" algn="l">
              <a:spcBef>
                <a:spcPts val="0"/>
              </a:spcBef>
              <a:spcAft>
                <a:spcPts val="0"/>
              </a:spcAft>
              <a:buSzPts val="1300"/>
              <a:buChar char="●"/>
            </a:pPr>
            <a:r>
              <a:rPr lang="id"/>
              <a:t>Cara yang direkomendasikan adalah, kita hanya membuat variable di template blade, lalu mengirim variable tersebut dari luar ketika akan menampilkan template nya</a:t>
            </a:r>
            <a:endParaRPr/>
          </a:p>
          <a:p>
            <a:pPr indent="-311150" lvl="0" marL="457200" rtl="0" algn="l">
              <a:spcBef>
                <a:spcPts val="0"/>
              </a:spcBef>
              <a:spcAft>
                <a:spcPts val="0"/>
              </a:spcAft>
              <a:buSzPts val="1300"/>
              <a:buChar char="●"/>
            </a:pPr>
            <a:r>
              <a:rPr lang="id"/>
              <a:t>Untuk membuat menampilkan variable di blade template, kita bisa gunakan {{ $nama }}, dinama nanti variable $nama bisa diambil secara otomatis dari data yang kita kirim ketika menampilkan view blade nya</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View</a:t>
            </a:r>
            <a:endParaRPr/>
          </a:p>
        </p:txBody>
      </p:sp>
      <p:pic>
        <p:nvPicPr>
          <p:cNvPr id="912" name="Google Shape;912;p152"/>
          <p:cNvPicPr preferRelativeResize="0"/>
          <p:nvPr/>
        </p:nvPicPr>
        <p:blipFill>
          <a:blip r:embed="rId3">
            <a:alphaModFix/>
          </a:blip>
          <a:stretch>
            <a:fillRect/>
          </a:stretch>
        </p:blipFill>
        <p:spPr>
          <a:xfrm>
            <a:off x="152400" y="2006250"/>
            <a:ext cx="8839200" cy="2657183"/>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Rendering View</a:t>
            </a:r>
            <a:endParaRPr/>
          </a:p>
        </p:txBody>
      </p:sp>
      <p:sp>
        <p:nvSpPr>
          <p:cNvPr id="918" name="Google Shape;918;p1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kita membuat View, selanjutnya untuk me-render (menampilkan) View tersebut di dalam Router, kita bisa menggunakan function Route::view(uri, template, array) atau menggunakan view(template, array) di dalam closure function Route</a:t>
            </a:r>
            <a:endParaRPr/>
          </a:p>
          <a:p>
            <a:pPr indent="-311150" lvl="0" marL="457200" rtl="0" algn="l">
              <a:spcBef>
                <a:spcPts val="0"/>
              </a:spcBef>
              <a:spcAft>
                <a:spcPts val="0"/>
              </a:spcAft>
              <a:buSzPts val="1300"/>
              <a:buChar char="●"/>
            </a:pPr>
            <a:r>
              <a:rPr lang="id"/>
              <a:t>Dimana template adalah nama template, tanpa menggunakan blade.php, dan array berisikan data variable yang ingin kita gunakan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Rendering View</a:t>
            </a:r>
            <a:endParaRPr/>
          </a:p>
        </p:txBody>
      </p:sp>
      <p:pic>
        <p:nvPicPr>
          <p:cNvPr id="924" name="Google Shape;924;p154"/>
          <p:cNvPicPr preferRelativeResize="0"/>
          <p:nvPr/>
        </p:nvPicPr>
        <p:blipFill>
          <a:blip r:embed="rId3">
            <a:alphaModFix/>
          </a:blip>
          <a:stretch>
            <a:fillRect/>
          </a:stretch>
        </p:blipFill>
        <p:spPr>
          <a:xfrm>
            <a:off x="152400" y="2006250"/>
            <a:ext cx="8839200" cy="214913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 Rendering View</a:t>
            </a:r>
            <a:endParaRPr/>
          </a:p>
        </p:txBody>
      </p:sp>
      <p:pic>
        <p:nvPicPr>
          <p:cNvPr id="930" name="Google Shape;930;p155"/>
          <p:cNvPicPr preferRelativeResize="0"/>
          <p:nvPr/>
        </p:nvPicPr>
        <p:blipFill>
          <a:blip r:embed="rId3">
            <a:alphaModFix/>
          </a:blip>
          <a:stretch>
            <a:fillRect/>
          </a:stretch>
        </p:blipFill>
        <p:spPr>
          <a:xfrm>
            <a:off x="152400" y="2006250"/>
            <a:ext cx="8839200" cy="268224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Nested View Directory</a:t>
            </a:r>
            <a:endParaRPr/>
          </a:p>
        </p:txBody>
      </p:sp>
      <p:sp>
        <p:nvSpPr>
          <p:cNvPr id="936" name="Google Shape;936;p1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View juga bisa disimpan di dalam directory lagi di dalam directory views</a:t>
            </a:r>
            <a:endParaRPr/>
          </a:p>
          <a:p>
            <a:pPr indent="-311150" lvl="0" marL="457200" rtl="0" algn="l">
              <a:spcBef>
                <a:spcPts val="0"/>
              </a:spcBef>
              <a:spcAft>
                <a:spcPts val="0"/>
              </a:spcAft>
              <a:buSzPts val="1300"/>
              <a:buChar char="●"/>
            </a:pPr>
            <a:r>
              <a:rPr lang="id"/>
              <a:t>Hal ini baik ketika kita sudah banyak membuat views, dan ingin melakukan management file views</a:t>
            </a:r>
            <a:endParaRPr/>
          </a:p>
          <a:p>
            <a:pPr indent="-311150" lvl="0" marL="457200" rtl="0" algn="l">
              <a:spcBef>
                <a:spcPts val="0"/>
              </a:spcBef>
              <a:spcAft>
                <a:spcPts val="0"/>
              </a:spcAft>
              <a:buSzPts val="1300"/>
              <a:buChar char="●"/>
            </a:pPr>
            <a:r>
              <a:rPr lang="id"/>
              <a:t>Namun ketika kita ingin mengambil views nya, kita perlu ganti menjadi titik, tidak menggunakan / (slash)</a:t>
            </a:r>
            <a:endParaRPr/>
          </a:p>
          <a:p>
            <a:pPr indent="-311150" lvl="0" marL="457200" rtl="0" algn="l">
              <a:spcBef>
                <a:spcPts val="0"/>
              </a:spcBef>
              <a:spcAft>
                <a:spcPts val="0"/>
              </a:spcAft>
              <a:buSzPts val="1300"/>
              <a:buChar char="●"/>
            </a:pPr>
            <a:r>
              <a:rPr lang="id"/>
              <a:t>Misal jika kita buat views di folder admin/profile.blade.php, maka untuk mengaksesnya kita gunakan admin.profile</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View</a:t>
            </a:r>
            <a:endParaRPr/>
          </a:p>
        </p:txBody>
      </p:sp>
      <p:pic>
        <p:nvPicPr>
          <p:cNvPr id="942" name="Google Shape;942;p157"/>
          <p:cNvPicPr preferRelativeResize="0"/>
          <p:nvPr/>
        </p:nvPicPr>
        <p:blipFill>
          <a:blip r:embed="rId3">
            <a:alphaModFix/>
          </a:blip>
          <a:stretch>
            <a:fillRect/>
          </a:stretch>
        </p:blipFill>
        <p:spPr>
          <a:xfrm>
            <a:off x="152400" y="2006250"/>
            <a:ext cx="8839200" cy="297393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View</a:t>
            </a:r>
            <a:endParaRPr/>
          </a:p>
        </p:txBody>
      </p:sp>
      <p:pic>
        <p:nvPicPr>
          <p:cNvPr id="948" name="Google Shape;948;p158"/>
          <p:cNvPicPr preferRelativeResize="0"/>
          <p:nvPr/>
        </p:nvPicPr>
        <p:blipFill>
          <a:blip r:embed="rId3">
            <a:alphaModFix/>
          </a:blip>
          <a:stretch>
            <a:fillRect/>
          </a:stretch>
        </p:blipFill>
        <p:spPr>
          <a:xfrm>
            <a:off x="152400" y="2006250"/>
            <a:ext cx="8839199" cy="1542842"/>
          </a:xfrm>
          <a:prstGeom prst="rect">
            <a:avLst/>
          </a:prstGeom>
          <a:noFill/>
          <a:ln>
            <a:noFill/>
          </a:ln>
        </p:spPr>
      </p:pic>
      <p:pic>
        <p:nvPicPr>
          <p:cNvPr id="949" name="Google Shape;949;p158"/>
          <p:cNvPicPr preferRelativeResize="0"/>
          <p:nvPr/>
        </p:nvPicPr>
        <p:blipFill>
          <a:blip r:embed="rId4">
            <a:alphaModFix/>
          </a:blip>
          <a:stretch>
            <a:fillRect/>
          </a:stretch>
        </p:blipFill>
        <p:spPr>
          <a:xfrm>
            <a:off x="152400" y="3701492"/>
            <a:ext cx="7407973" cy="1289608"/>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Optimizing Views</a:t>
            </a:r>
            <a:endParaRPr/>
          </a:p>
        </p:txBody>
      </p:sp>
      <p:sp>
        <p:nvSpPr>
          <p:cNvPr id="955" name="Google Shape;955;p1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Blade Template di compile menjadi kode PHP ketika ketika ada request, Laravel akan mengecek apakah hasil compile Blade Template ada atau tidak, jika ada maka akan menggunakannya, jika tidak ada maka akan coba melakukan compile. </a:t>
            </a:r>
            <a:endParaRPr/>
          </a:p>
          <a:p>
            <a:pPr indent="-311150" lvl="0" marL="457200" rtl="0" algn="l">
              <a:spcBef>
                <a:spcPts val="0"/>
              </a:spcBef>
              <a:spcAft>
                <a:spcPts val="0"/>
              </a:spcAft>
              <a:buSzPts val="1300"/>
              <a:buChar char="●"/>
            </a:pPr>
            <a:r>
              <a:rPr lang="id"/>
              <a:t>Termasuk Laravel juga akan mendeteksi ketika ada perubahan Blade Template.</a:t>
            </a:r>
            <a:endParaRPr/>
          </a:p>
          <a:p>
            <a:pPr indent="-311150" lvl="0" marL="457200" rtl="0" algn="l">
              <a:spcBef>
                <a:spcPts val="0"/>
              </a:spcBef>
              <a:spcAft>
                <a:spcPts val="0"/>
              </a:spcAft>
              <a:buSzPts val="1300"/>
              <a:buChar char="●"/>
            </a:pPr>
            <a:r>
              <a:rPr lang="id"/>
              <a:t>Kompilasi ketika request masuk akan ada efek buruknya, yaitu performanya jadi lambat karena harus melakukan kompilasi. Oleh karena itu ketika nanti menjalankan aplikasi Laravel di production, ada baiknya melakukan proses kompilasi seluruh blade template terlebih dahulu, agar tidak perlu melakukan kompilasi lagi ketika request masuk</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Compiling View</a:t>
            </a:r>
            <a:endParaRPr/>
          </a:p>
        </p:txBody>
      </p:sp>
      <p:sp>
        <p:nvSpPr>
          <p:cNvPr id="961" name="Google Shape;961;p1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compile view atau blade template, kita bisa gunakan perintah :</a:t>
            </a:r>
            <a:br>
              <a:rPr lang="id"/>
            </a:br>
            <a:r>
              <a:rPr lang="id"/>
              <a:t>php artisan view:cache</a:t>
            </a:r>
            <a:endParaRPr/>
          </a:p>
          <a:p>
            <a:pPr indent="-311150" lvl="0" marL="457200" rtl="0" algn="l">
              <a:spcBef>
                <a:spcPts val="0"/>
              </a:spcBef>
              <a:spcAft>
                <a:spcPts val="0"/>
              </a:spcAft>
              <a:buSzPts val="1300"/>
              <a:buChar char="●"/>
            </a:pPr>
            <a:r>
              <a:rPr lang="id"/>
              <a:t>Semua hasil compile view akan disimpan di folder storage/framework/views</a:t>
            </a:r>
            <a:endParaRPr/>
          </a:p>
          <a:p>
            <a:pPr indent="-311150" lvl="0" marL="457200" rtl="0" algn="l">
              <a:spcBef>
                <a:spcPts val="0"/>
              </a:spcBef>
              <a:spcAft>
                <a:spcPts val="0"/>
              </a:spcAft>
              <a:buSzPts val="1300"/>
              <a:buChar char="●"/>
            </a:pPr>
            <a:r>
              <a:rPr lang="id"/>
              <a:t>Jika kita ingin menghapus seluruh hasil compile, kita bisa gunakan perintah </a:t>
            </a:r>
            <a:br>
              <a:rPr lang="id"/>
            </a:br>
            <a:r>
              <a:rPr lang="id"/>
              <a:t>php artisan view:clear</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 View Tanpa Routing</a:t>
            </a:r>
            <a:endParaRPr/>
          </a:p>
        </p:txBody>
      </p:sp>
      <p:sp>
        <p:nvSpPr>
          <p:cNvPr id="967" name="Google Shape;967;p16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juga ingin membuat View tanpa routing, misal untuk mengirim email misalnya</a:t>
            </a:r>
            <a:endParaRPr/>
          </a:p>
          <a:p>
            <a:pPr indent="-311150" lvl="0" marL="457200" rtl="0" algn="l">
              <a:spcBef>
                <a:spcPts val="0"/>
              </a:spcBef>
              <a:spcAft>
                <a:spcPts val="0"/>
              </a:spcAft>
              <a:buSzPts val="1300"/>
              <a:buChar char="●"/>
            </a:pPr>
            <a:r>
              <a:rPr lang="id"/>
              <a:t>Pada kasus ini, kita bisa melakukan test view secara langsung, tanpa harus membuat Route terlebih dahulu</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View Tanpa Route</a:t>
            </a:r>
            <a:endParaRPr/>
          </a:p>
        </p:txBody>
      </p:sp>
      <p:pic>
        <p:nvPicPr>
          <p:cNvPr id="973" name="Google Shape;973;p162"/>
          <p:cNvPicPr preferRelativeResize="0"/>
          <p:nvPr/>
        </p:nvPicPr>
        <p:blipFill>
          <a:blip r:embed="rId3">
            <a:alphaModFix/>
          </a:blip>
          <a:stretch>
            <a:fillRect/>
          </a:stretch>
        </p:blipFill>
        <p:spPr>
          <a:xfrm>
            <a:off x="152400" y="2006250"/>
            <a:ext cx="8839202" cy="1891516"/>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6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Static File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243" name="Google Shape;243;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menggunakan Composer untuk project management nya</a:t>
            </a:r>
            <a:endParaRPr/>
          </a:p>
          <a:p>
            <a:pPr indent="-311150" lvl="0" marL="457200" rtl="0" algn="l">
              <a:spcBef>
                <a:spcPts val="0"/>
              </a:spcBef>
              <a:spcAft>
                <a:spcPts val="0"/>
              </a:spcAft>
              <a:buSzPts val="1300"/>
              <a:buChar char="●"/>
            </a:pPr>
            <a:r>
              <a:rPr lang="id"/>
              <a:t>Dan untuk membuat projectnya pun kita bisa menggunakan Composer dengan perintah :</a:t>
            </a:r>
            <a:br>
              <a:rPr lang="id"/>
            </a:br>
            <a:r>
              <a:rPr lang="id"/>
              <a:t>composer create-project laravel/laravel=version nama-folder</a:t>
            </a:r>
            <a:endParaRPr/>
          </a:p>
          <a:p>
            <a:pPr indent="-311150" lvl="0" marL="457200" rtl="0" algn="l">
              <a:spcBef>
                <a:spcPts val="0"/>
              </a:spcBef>
              <a:spcAft>
                <a:spcPts val="0"/>
              </a:spcAft>
              <a:buSzPts val="1300"/>
              <a:buChar char="●"/>
            </a:pPr>
            <a:r>
              <a:rPr lang="id" u="sng">
                <a:solidFill>
                  <a:schemeClr val="hlink"/>
                </a:solidFill>
                <a:hlinkClick r:id="rId3"/>
              </a:rPr>
              <a:t>https://packagist.org/packages/laravel/laravel</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Laravel Entry Point</a:t>
            </a:r>
            <a:endParaRPr/>
          </a:p>
        </p:txBody>
      </p:sp>
      <p:sp>
        <p:nvSpPr>
          <p:cNvPr id="984" name="Google Shape;984;p1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Entry Point atau jalur masuk utama dari Laravel sebenarnya adalah file index.php yang terdapat di folder public</a:t>
            </a:r>
            <a:endParaRPr/>
          </a:p>
          <a:p>
            <a:pPr indent="-311150" lvl="0" marL="457200" rtl="0" algn="l">
              <a:spcBef>
                <a:spcPts val="0"/>
              </a:spcBef>
              <a:spcAft>
                <a:spcPts val="0"/>
              </a:spcAft>
              <a:buSzPts val="1300"/>
              <a:buChar char="●"/>
            </a:pPr>
            <a:r>
              <a:rPr lang="id"/>
              <a:t>Ketika kita melakukan request /hello, sebenarnya kita mengakses /index.php/hello. Hal ini sudah saya jelaskan di kelas PHP MVC</a:t>
            </a:r>
            <a:endParaRPr/>
          </a:p>
          <a:p>
            <a:pPr indent="-311150" lvl="0" marL="457200" rtl="0" algn="l">
              <a:spcBef>
                <a:spcPts val="0"/>
              </a:spcBef>
              <a:spcAft>
                <a:spcPts val="0"/>
              </a:spcAft>
              <a:buSzPts val="1300"/>
              <a:buChar char="●"/>
            </a:pPr>
            <a:r>
              <a:rPr lang="id"/>
              <a:t>Lantas bagaimana jika kita ingin menambahkan file static? Misal JavaScript, CSS, HTML, Gambar dan lain-lain?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Static File</a:t>
            </a:r>
            <a:endParaRPr/>
          </a:p>
        </p:txBody>
      </p:sp>
      <p:sp>
        <p:nvSpPr>
          <p:cNvPr id="990" name="Google Shape;990;p1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menambahkan static file, kita bisa dengan mudah menambahkan ke dalam folder public</a:t>
            </a:r>
            <a:endParaRPr/>
          </a:p>
          <a:p>
            <a:pPr indent="-311150" lvl="0" marL="457200" rtl="0" algn="l">
              <a:spcBef>
                <a:spcPts val="0"/>
              </a:spcBef>
              <a:spcAft>
                <a:spcPts val="0"/>
              </a:spcAft>
              <a:buSzPts val="1300"/>
              <a:buChar char="●"/>
            </a:pPr>
            <a:r>
              <a:rPr lang="id"/>
              <a:t>Secara otomatis ketika kita mengakses url ke file static, maka web server akan mencari static file terlebih dahulu, jika tidak ada, maka terakhir akan dikirim request nya ke index.php</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Static File</a:t>
            </a:r>
            <a:endParaRPr/>
          </a:p>
        </p:txBody>
      </p:sp>
      <p:pic>
        <p:nvPicPr>
          <p:cNvPr id="996" name="Google Shape;996;p166"/>
          <p:cNvPicPr preferRelativeResize="0"/>
          <p:nvPr/>
        </p:nvPicPr>
        <p:blipFill>
          <a:blip r:embed="rId3">
            <a:alphaModFix/>
          </a:blip>
          <a:stretch>
            <a:fillRect/>
          </a:stretch>
        </p:blipFill>
        <p:spPr>
          <a:xfrm>
            <a:off x="152400" y="2006250"/>
            <a:ext cx="6937316" cy="29848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Mengakses Static File</a:t>
            </a:r>
            <a:endParaRPr/>
          </a:p>
        </p:txBody>
      </p:sp>
      <p:pic>
        <p:nvPicPr>
          <p:cNvPr id="1002" name="Google Shape;1002;p167"/>
          <p:cNvPicPr preferRelativeResize="0"/>
          <p:nvPr/>
        </p:nvPicPr>
        <p:blipFill>
          <a:blip r:embed="rId3">
            <a:alphaModFix/>
          </a:blip>
          <a:stretch>
            <a:fillRect/>
          </a:stretch>
        </p:blipFill>
        <p:spPr>
          <a:xfrm>
            <a:off x="152400" y="2006250"/>
            <a:ext cx="8839200" cy="2319506"/>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Untuk Apa Directory Resources?</a:t>
            </a:r>
            <a:endParaRPr/>
          </a:p>
        </p:txBody>
      </p:sp>
      <p:sp>
        <p:nvSpPr>
          <p:cNvPr id="1008" name="Google Shape;1008;p1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diperhatikan, ketika kita membuat project Laravel, terdapat folder resources</a:t>
            </a:r>
            <a:endParaRPr/>
          </a:p>
          <a:p>
            <a:pPr indent="-311150" lvl="0" marL="457200" rtl="0" algn="l">
              <a:spcBef>
                <a:spcPts val="0"/>
              </a:spcBef>
              <a:spcAft>
                <a:spcPts val="0"/>
              </a:spcAft>
              <a:buSzPts val="1300"/>
              <a:buChar char="●"/>
            </a:pPr>
            <a:r>
              <a:rPr lang="id"/>
              <a:t>Selain views, di dalam resources terdapat folder css dan js</a:t>
            </a:r>
            <a:endParaRPr/>
          </a:p>
          <a:p>
            <a:pPr indent="-311150" lvl="0" marL="457200" rtl="0" algn="l">
              <a:spcBef>
                <a:spcPts val="0"/>
              </a:spcBef>
              <a:spcAft>
                <a:spcPts val="0"/>
              </a:spcAft>
              <a:buSzPts val="1300"/>
              <a:buChar char="●"/>
            </a:pPr>
            <a:r>
              <a:rPr lang="id"/>
              <a:t>Kenapa ada file css dan js disana?</a:t>
            </a:r>
            <a:endParaRPr/>
          </a:p>
          <a:p>
            <a:pPr indent="-311150" lvl="0" marL="457200" rtl="0" algn="l">
              <a:spcBef>
                <a:spcPts val="0"/>
              </a:spcBef>
              <a:spcAft>
                <a:spcPts val="0"/>
              </a:spcAft>
              <a:buSzPts val="1300"/>
              <a:buChar char="●"/>
            </a:pPr>
            <a:r>
              <a:rPr lang="id"/>
              <a:t>Jangan bingung dengan ini, ini adalah fitur tambahan Laravel yang memanfaatkan NodeJS, dimana dengan NodeJS, kita bisa melakukan kompilasi file css dan js yang terdapat di folder resources agar di minify (sehingga ukurannya kecil)</a:t>
            </a:r>
            <a:endParaRPr/>
          </a:p>
          <a:p>
            <a:pPr indent="-311150" lvl="0" marL="457200" rtl="0" algn="l">
              <a:spcBef>
                <a:spcPts val="0"/>
              </a:spcBef>
              <a:spcAft>
                <a:spcPts val="0"/>
              </a:spcAft>
              <a:buSzPts val="1300"/>
              <a:buChar char="●"/>
            </a:pPr>
            <a:r>
              <a:rPr lang="id"/>
              <a:t>Setelah di compile, file js dan css akan tetap di pindahkan ke folder public</a:t>
            </a:r>
            <a:endParaRPr/>
          </a:p>
          <a:p>
            <a:pPr indent="-311150" lvl="0" marL="457200" rtl="0" algn="l">
              <a:spcBef>
                <a:spcPts val="0"/>
              </a:spcBef>
              <a:spcAft>
                <a:spcPts val="0"/>
              </a:spcAft>
              <a:buSzPts val="1300"/>
              <a:buChar char="●"/>
            </a:pPr>
            <a:r>
              <a:rPr lang="id"/>
              <a:t>Jika teman-teman tidak tahu tentang NodeJS, bisa lanjutkan ikuti materi ini tanpa harus praktek</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Compile Resource dengan NodeJS</a:t>
            </a:r>
            <a:endParaRPr/>
          </a:p>
        </p:txBody>
      </p:sp>
      <p:pic>
        <p:nvPicPr>
          <p:cNvPr id="1014" name="Google Shape;1014;p169"/>
          <p:cNvPicPr preferRelativeResize="0"/>
          <p:nvPr/>
        </p:nvPicPr>
        <p:blipFill>
          <a:blip r:embed="rId3">
            <a:alphaModFix/>
          </a:blip>
          <a:stretch>
            <a:fillRect/>
          </a:stretch>
        </p:blipFill>
        <p:spPr>
          <a:xfrm>
            <a:off x="152400" y="2006250"/>
            <a:ext cx="8839202" cy="2015453"/>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Hasil Compile Static File dengan NodeJS</a:t>
            </a:r>
            <a:endParaRPr/>
          </a:p>
        </p:txBody>
      </p:sp>
      <p:pic>
        <p:nvPicPr>
          <p:cNvPr id="1020" name="Google Shape;1020;p170"/>
          <p:cNvPicPr preferRelativeResize="0"/>
          <p:nvPr/>
        </p:nvPicPr>
        <p:blipFill>
          <a:blip r:embed="rId3">
            <a:alphaModFix/>
          </a:blip>
          <a:stretch>
            <a:fillRect/>
          </a:stretch>
        </p:blipFill>
        <p:spPr>
          <a:xfrm>
            <a:off x="152400" y="2006250"/>
            <a:ext cx="4102812" cy="29848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7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Route Parameter</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Parameter</a:t>
            </a:r>
            <a:endParaRPr/>
          </a:p>
        </p:txBody>
      </p:sp>
      <p:sp>
        <p:nvSpPr>
          <p:cNvPr id="1031" name="Google Shape;1031;p17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mengirim parameter yang terdapat di bagian dari URL ketika membuat web. Contoh misal parameter untuk id di URL /products/{productId}</a:t>
            </a:r>
            <a:endParaRPr/>
          </a:p>
          <a:p>
            <a:pPr indent="-311150" lvl="0" marL="457200" rtl="0" algn="l">
              <a:spcBef>
                <a:spcPts val="0"/>
              </a:spcBef>
              <a:spcAft>
                <a:spcPts val="0"/>
              </a:spcAft>
              <a:buSzPts val="1300"/>
              <a:buChar char="●"/>
            </a:pPr>
            <a:r>
              <a:rPr lang="id"/>
              <a:t>Laravel mendukung route parameter, dimana kita bisa menambahkan parameter di route url, dan secara otomatis kita bisa ambil data nya di closure function yang kita gunakan di Route</a:t>
            </a:r>
            <a:endParaRPr/>
          </a:p>
          <a:p>
            <a:pPr indent="-311150" lvl="0" marL="457200" rtl="0" algn="l">
              <a:spcBef>
                <a:spcPts val="0"/>
              </a:spcBef>
              <a:spcAft>
                <a:spcPts val="0"/>
              </a:spcAft>
              <a:buSzPts val="1300"/>
              <a:buChar char="●"/>
            </a:pPr>
            <a:r>
              <a:rPr lang="id"/>
              <a:t>Untuk membuat route parameter, kita bisa gunakan {nama}. Kita bisa menambah beberapa route parameter, asal namanya berbeda</a:t>
            </a:r>
            <a:endParaRPr/>
          </a:p>
          <a:p>
            <a:pPr indent="-311150" lvl="0" marL="457200" rtl="0" algn="l">
              <a:spcBef>
                <a:spcPts val="0"/>
              </a:spcBef>
              <a:spcAft>
                <a:spcPts val="0"/>
              </a:spcAft>
              <a:buSzPts val="1300"/>
              <a:buChar char="●"/>
            </a:pPr>
            <a:r>
              <a:rPr lang="id"/>
              <a:t>Data route parameter tersebut akan dikirim secara otomatis pada closure function parameter</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Parameter</a:t>
            </a:r>
            <a:endParaRPr/>
          </a:p>
        </p:txBody>
      </p:sp>
      <p:pic>
        <p:nvPicPr>
          <p:cNvPr id="1037" name="Google Shape;1037;p173"/>
          <p:cNvPicPr preferRelativeResize="0"/>
          <p:nvPr/>
        </p:nvPicPr>
        <p:blipFill>
          <a:blip r:embed="rId3">
            <a:alphaModFix/>
          </a:blip>
          <a:stretch>
            <a:fillRect/>
          </a:stretch>
        </p:blipFill>
        <p:spPr>
          <a:xfrm>
            <a:off x="152400" y="2006250"/>
            <a:ext cx="8839199" cy="21856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Struktur Project</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Route Parameter</a:t>
            </a:r>
            <a:endParaRPr/>
          </a:p>
        </p:txBody>
      </p:sp>
      <p:pic>
        <p:nvPicPr>
          <p:cNvPr id="1043" name="Google Shape;1043;p174"/>
          <p:cNvPicPr preferRelativeResize="0"/>
          <p:nvPr/>
        </p:nvPicPr>
        <p:blipFill>
          <a:blip r:embed="rId3">
            <a:alphaModFix/>
          </a:blip>
          <a:stretch>
            <a:fillRect/>
          </a:stretch>
        </p:blipFill>
        <p:spPr>
          <a:xfrm>
            <a:off x="152400" y="2006250"/>
            <a:ext cx="8839197" cy="2412581"/>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Regular Expression Constraints</a:t>
            </a:r>
            <a:endParaRPr/>
          </a:p>
        </p:txBody>
      </p:sp>
      <p:sp>
        <p:nvSpPr>
          <p:cNvPr id="1049" name="Google Shape;1049;p17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ada kalanya kita ingin menggunakan Route Parameter, namun parameternya memiliki pola tertentu, misal parameternya hanya boleh angka misalnya</a:t>
            </a:r>
            <a:endParaRPr/>
          </a:p>
          <a:p>
            <a:pPr indent="-311150" lvl="0" marL="457200" rtl="0" algn="l">
              <a:spcBef>
                <a:spcPts val="0"/>
              </a:spcBef>
              <a:spcAft>
                <a:spcPts val="0"/>
              </a:spcAft>
              <a:buSzPts val="1300"/>
              <a:buChar char="●"/>
            </a:pPr>
            <a:r>
              <a:rPr lang="id"/>
              <a:t>Pada kasus seperti itu, kita bisa menambahkan regular expression di Route Parameter</a:t>
            </a:r>
            <a:endParaRPr/>
          </a:p>
          <a:p>
            <a:pPr indent="-311150" lvl="0" marL="457200" rtl="0" algn="l">
              <a:spcBef>
                <a:spcPts val="0"/>
              </a:spcBef>
              <a:spcAft>
                <a:spcPts val="0"/>
              </a:spcAft>
              <a:buSzPts val="1300"/>
              <a:buChar char="●"/>
            </a:pPr>
            <a:r>
              <a:rPr lang="id"/>
              <a:t>Caranya kita bisa gunakan function where() setelah pembuatan Route nya</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Regular Expression Constraint</a:t>
            </a:r>
            <a:endParaRPr/>
          </a:p>
        </p:txBody>
      </p:sp>
      <p:pic>
        <p:nvPicPr>
          <p:cNvPr id="1055" name="Google Shape;1055;p176"/>
          <p:cNvPicPr preferRelativeResize="0"/>
          <p:nvPr/>
        </p:nvPicPr>
        <p:blipFill>
          <a:blip r:embed="rId3">
            <a:alphaModFix/>
          </a:blip>
          <a:stretch>
            <a:fillRect/>
          </a:stretch>
        </p:blipFill>
        <p:spPr>
          <a:xfrm>
            <a:off x="152400" y="2006250"/>
            <a:ext cx="8839203" cy="1429024"/>
          </a:xfrm>
          <a:prstGeom prst="rect">
            <a:avLst/>
          </a:prstGeom>
          <a:noFill/>
          <a:ln>
            <a:noFill/>
          </a:ln>
        </p:spPr>
      </p:pic>
      <p:pic>
        <p:nvPicPr>
          <p:cNvPr id="1056" name="Google Shape;1056;p176"/>
          <p:cNvPicPr preferRelativeResize="0"/>
          <p:nvPr/>
        </p:nvPicPr>
        <p:blipFill>
          <a:blip r:embed="rId4">
            <a:alphaModFix/>
          </a:blip>
          <a:stretch>
            <a:fillRect/>
          </a:stretch>
        </p:blipFill>
        <p:spPr>
          <a:xfrm>
            <a:off x="152400" y="3587674"/>
            <a:ext cx="8839202" cy="1394033"/>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Optional Route Parameter</a:t>
            </a:r>
            <a:endParaRPr/>
          </a:p>
        </p:txBody>
      </p:sp>
      <p:sp>
        <p:nvSpPr>
          <p:cNvPr id="1062" name="Google Shape;1062;p1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mendukung Route Parameter Optional, artinya parameter nya tidak wajib diisi</a:t>
            </a:r>
            <a:endParaRPr/>
          </a:p>
          <a:p>
            <a:pPr indent="-311150" lvl="0" marL="457200" rtl="0" algn="l">
              <a:spcBef>
                <a:spcPts val="0"/>
              </a:spcBef>
              <a:spcAft>
                <a:spcPts val="0"/>
              </a:spcAft>
              <a:buSzPts val="1300"/>
              <a:buChar char="●"/>
            </a:pPr>
            <a:r>
              <a:rPr lang="id"/>
              <a:t>Untuk membuat sebuah route parameter menjadi optional, kita bisa tambahkan ? (tanda tanya)</a:t>
            </a:r>
            <a:endParaRPr/>
          </a:p>
          <a:p>
            <a:pPr indent="-311150" lvl="0" marL="457200" rtl="0" algn="l">
              <a:spcBef>
                <a:spcPts val="0"/>
              </a:spcBef>
              <a:spcAft>
                <a:spcPts val="0"/>
              </a:spcAft>
              <a:buSzPts val="1300"/>
              <a:buChar char="●"/>
            </a:pPr>
            <a:r>
              <a:rPr lang="id"/>
              <a:t>Namun perlu diingat, jika kita menjadikan route parameter nya optional, maka kita wajib menambahkan default value di closure function nya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Optional Route Parameter</a:t>
            </a:r>
            <a:endParaRPr/>
          </a:p>
        </p:txBody>
      </p:sp>
      <p:pic>
        <p:nvPicPr>
          <p:cNvPr id="1068" name="Google Shape;1068;p178"/>
          <p:cNvPicPr preferRelativeResize="0"/>
          <p:nvPr/>
        </p:nvPicPr>
        <p:blipFill>
          <a:blip r:embed="rId3">
            <a:alphaModFix/>
          </a:blip>
          <a:stretch>
            <a:fillRect/>
          </a:stretch>
        </p:blipFill>
        <p:spPr>
          <a:xfrm>
            <a:off x="152400" y="2006250"/>
            <a:ext cx="8839198" cy="1168077"/>
          </a:xfrm>
          <a:prstGeom prst="rect">
            <a:avLst/>
          </a:prstGeom>
          <a:noFill/>
          <a:ln>
            <a:noFill/>
          </a:ln>
        </p:spPr>
      </p:pic>
      <p:pic>
        <p:nvPicPr>
          <p:cNvPr id="1069" name="Google Shape;1069;p178"/>
          <p:cNvPicPr preferRelativeResize="0"/>
          <p:nvPr/>
        </p:nvPicPr>
        <p:blipFill>
          <a:blip r:embed="rId4">
            <a:alphaModFix/>
          </a:blip>
          <a:stretch>
            <a:fillRect/>
          </a:stretch>
        </p:blipFill>
        <p:spPr>
          <a:xfrm>
            <a:off x="152400" y="3326727"/>
            <a:ext cx="8839199" cy="1490822"/>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Routing Conflict</a:t>
            </a:r>
            <a:endParaRPr/>
          </a:p>
        </p:txBody>
      </p:sp>
      <p:sp>
        <p:nvSpPr>
          <p:cNvPr id="1075" name="Google Shape;1075;p1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router dengan parameter, kadang terjadi conflict routing</a:t>
            </a:r>
            <a:endParaRPr/>
          </a:p>
          <a:p>
            <a:pPr indent="-311150" lvl="0" marL="457200" rtl="0" algn="l">
              <a:spcBef>
                <a:spcPts val="0"/>
              </a:spcBef>
              <a:spcAft>
                <a:spcPts val="0"/>
              </a:spcAft>
              <a:buSzPts val="1300"/>
              <a:buChar char="●"/>
            </a:pPr>
            <a:r>
              <a:rPr lang="id"/>
              <a:t>Di Laravel jika terjadi conflict tidak akan menyebabkan error, namun Laravel akan memprioritaskan router yang pertama kali dibuat</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Routing Conflict</a:t>
            </a:r>
            <a:endParaRPr/>
          </a:p>
        </p:txBody>
      </p:sp>
      <p:pic>
        <p:nvPicPr>
          <p:cNvPr id="1081" name="Google Shape;1081;p180"/>
          <p:cNvPicPr preferRelativeResize="0"/>
          <p:nvPr/>
        </p:nvPicPr>
        <p:blipFill>
          <a:blip r:embed="rId3">
            <a:alphaModFix/>
          </a:blip>
          <a:stretch>
            <a:fillRect/>
          </a:stretch>
        </p:blipFill>
        <p:spPr>
          <a:xfrm>
            <a:off x="152400" y="2006250"/>
            <a:ext cx="8839200" cy="2064631"/>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Routing Conflict</a:t>
            </a:r>
            <a:endParaRPr/>
          </a:p>
        </p:txBody>
      </p:sp>
      <p:pic>
        <p:nvPicPr>
          <p:cNvPr id="1087" name="Google Shape;1087;p181"/>
          <p:cNvPicPr preferRelativeResize="0"/>
          <p:nvPr/>
        </p:nvPicPr>
        <p:blipFill>
          <a:blip r:embed="rId3">
            <a:alphaModFix/>
          </a:blip>
          <a:stretch>
            <a:fillRect/>
          </a:stretch>
        </p:blipFill>
        <p:spPr>
          <a:xfrm>
            <a:off x="152400" y="2006250"/>
            <a:ext cx="8839202" cy="2169254"/>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Named Route</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Named Route</a:t>
            </a:r>
            <a:endParaRPr/>
          </a:p>
        </p:txBody>
      </p:sp>
      <p:sp>
        <p:nvSpPr>
          <p:cNvPr id="1098" name="Google Shape;1098;p1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Laravel, kita bisa menamai Route dengan sebuah nama</a:t>
            </a:r>
            <a:endParaRPr/>
          </a:p>
          <a:p>
            <a:pPr indent="-311150" lvl="0" marL="457200" rtl="0" algn="l">
              <a:spcBef>
                <a:spcPts val="0"/>
              </a:spcBef>
              <a:spcAft>
                <a:spcPts val="0"/>
              </a:spcAft>
              <a:buSzPts val="1300"/>
              <a:buChar char="●"/>
            </a:pPr>
            <a:r>
              <a:rPr lang="id"/>
              <a:t>Hal ini bagus ketika kita misal nanti butuh mendapatkan informasi tentang route tersebut, misal route url nya, atau melakukan redirect ke route</a:t>
            </a:r>
            <a:endParaRPr/>
          </a:p>
          <a:p>
            <a:pPr indent="-311150" lvl="0" marL="457200" rtl="0" algn="l">
              <a:spcBef>
                <a:spcPts val="0"/>
              </a:spcBef>
              <a:spcAft>
                <a:spcPts val="0"/>
              </a:spcAft>
              <a:buSzPts val="1300"/>
              <a:buChar char="●"/>
            </a:pPr>
            <a:r>
              <a:rPr lang="id"/>
              <a:t>Dengan menambahkan nama di Route nya, kita bisa menggunakan nama route saja, tanpa khawatir URL nya akan diubah</a:t>
            </a:r>
            <a:endParaRPr/>
          </a:p>
          <a:p>
            <a:pPr indent="-311150" lvl="0" marL="457200" rtl="0" algn="l">
              <a:spcBef>
                <a:spcPts val="0"/>
              </a:spcBef>
              <a:spcAft>
                <a:spcPts val="0"/>
              </a:spcAft>
              <a:buSzPts val="1300"/>
              <a:buChar char="●"/>
            </a:pPr>
            <a:r>
              <a:rPr lang="id"/>
              <a:t>Untuk menambahkan nama di route, kita cukup gunakan function name()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Struktur Project</a:t>
            </a:r>
            <a:endParaRPr/>
          </a:p>
        </p:txBody>
      </p:sp>
      <p:pic>
        <p:nvPicPr>
          <p:cNvPr id="254" name="Google Shape;254;p40"/>
          <p:cNvPicPr preferRelativeResize="0"/>
          <p:nvPr/>
        </p:nvPicPr>
        <p:blipFill>
          <a:blip r:embed="rId3">
            <a:alphaModFix/>
          </a:blip>
          <a:stretch>
            <a:fillRect/>
          </a:stretch>
        </p:blipFill>
        <p:spPr>
          <a:xfrm>
            <a:off x="3972925" y="127999"/>
            <a:ext cx="3055026" cy="4863099"/>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Named Route</a:t>
            </a:r>
            <a:endParaRPr/>
          </a:p>
        </p:txBody>
      </p:sp>
      <p:pic>
        <p:nvPicPr>
          <p:cNvPr id="1104" name="Google Shape;1104;p184"/>
          <p:cNvPicPr preferRelativeResize="0"/>
          <p:nvPr/>
        </p:nvPicPr>
        <p:blipFill>
          <a:blip r:embed="rId3">
            <a:alphaModFix/>
          </a:blip>
          <a:stretch>
            <a:fillRect/>
          </a:stretch>
        </p:blipFill>
        <p:spPr>
          <a:xfrm>
            <a:off x="152400" y="2006250"/>
            <a:ext cx="7990815"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Menggunakan Named Route</a:t>
            </a:r>
            <a:endParaRPr/>
          </a:p>
        </p:txBody>
      </p:sp>
      <p:pic>
        <p:nvPicPr>
          <p:cNvPr id="1110" name="Google Shape;1110;p185"/>
          <p:cNvPicPr preferRelativeResize="0"/>
          <p:nvPr/>
        </p:nvPicPr>
        <p:blipFill>
          <a:blip r:embed="rId3">
            <a:alphaModFix/>
          </a:blip>
          <a:stretch>
            <a:fillRect/>
          </a:stretch>
        </p:blipFill>
        <p:spPr>
          <a:xfrm>
            <a:off x="152400" y="2006250"/>
            <a:ext cx="8384624" cy="2984849"/>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Named Route</a:t>
            </a:r>
            <a:endParaRPr/>
          </a:p>
        </p:txBody>
      </p:sp>
      <p:pic>
        <p:nvPicPr>
          <p:cNvPr id="1116" name="Google Shape;1116;p186"/>
          <p:cNvPicPr preferRelativeResize="0"/>
          <p:nvPr/>
        </p:nvPicPr>
        <p:blipFill>
          <a:blip r:embed="rId3">
            <a:alphaModFix/>
          </a:blip>
          <a:stretch>
            <a:fillRect/>
          </a:stretch>
        </p:blipFill>
        <p:spPr>
          <a:xfrm>
            <a:off x="152400" y="2006250"/>
            <a:ext cx="8839199" cy="174854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Controller</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Controller</a:t>
            </a:r>
            <a:endParaRPr/>
          </a:p>
        </p:txBody>
      </p:sp>
      <p:sp>
        <p:nvSpPr>
          <p:cNvPr id="1127" name="Google Shape;1127;p1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Membuat Route memang mudah, tapi jika kita harus menyimpan semua logic aplikasi kita di closure function Route, lama-lama akan sulit untuk dilakukan</a:t>
            </a:r>
            <a:endParaRPr/>
          </a:p>
          <a:p>
            <a:pPr indent="-311150" lvl="0" marL="457200" rtl="0" algn="l">
              <a:spcBef>
                <a:spcPts val="0"/>
              </a:spcBef>
              <a:spcAft>
                <a:spcPts val="0"/>
              </a:spcAft>
              <a:buSzPts val="1300"/>
              <a:buChar char="●"/>
            </a:pPr>
            <a:r>
              <a:rPr lang="id"/>
              <a:t>Di Laravel kita bisa menggunakan Controller sebagai tempat menyimpan logic dari Route, sehingga tidak perlu kita lakukan lagi di Route</a:t>
            </a:r>
            <a:endParaRPr/>
          </a:p>
          <a:p>
            <a:pPr indent="-311150" lvl="0" marL="457200" rtl="0" algn="l">
              <a:spcBef>
                <a:spcPts val="0"/>
              </a:spcBef>
              <a:spcAft>
                <a:spcPts val="0"/>
              </a:spcAft>
              <a:buSzPts val="1300"/>
              <a:buChar char="●"/>
            </a:pPr>
            <a:r>
              <a:rPr lang="id"/>
              <a:t>Controller direpresentasikan sebagai class, dan penamaan class nya selalu diakhiri dengan Controller, misal UserController, ProductController, CategoryController, dan lain-lain</a:t>
            </a:r>
            <a:endParaRPr/>
          </a:p>
          <a:p>
            <a:pPr indent="0" lvl="0" marL="0" rtl="0" algn="l">
              <a:spcBef>
                <a:spcPts val="1200"/>
              </a:spcBef>
              <a:spcAft>
                <a:spcPts val="120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Controller</a:t>
            </a:r>
            <a:endParaRPr/>
          </a:p>
        </p:txBody>
      </p:sp>
      <p:sp>
        <p:nvSpPr>
          <p:cNvPr id="1133" name="Google Shape;1133;p18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Controller, kita bisa membuatnya di namespace App\Http\Controllers, dimana class Controller adalah class turunan dari class Illuminate\Routing\Controller</a:t>
            </a:r>
            <a:endParaRPr/>
          </a:p>
          <a:p>
            <a:pPr indent="-311150" lvl="0" marL="457200" rtl="0" algn="l">
              <a:spcBef>
                <a:spcPts val="0"/>
              </a:spcBef>
              <a:spcAft>
                <a:spcPts val="0"/>
              </a:spcAft>
              <a:buSzPts val="1300"/>
              <a:buChar char="●"/>
            </a:pPr>
            <a:r>
              <a:rPr lang="id"/>
              <a:t>Agar lebih mudah, kita bisa menggunakan file artisan untuk membuat controller, caranya dengan menggunakan perintah :</a:t>
            </a:r>
            <a:br>
              <a:rPr lang="id"/>
            </a:br>
            <a:r>
              <a:rPr lang="id"/>
              <a:t>php artisan make:controller NamaController</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Controller</a:t>
            </a:r>
            <a:endParaRPr/>
          </a:p>
        </p:txBody>
      </p:sp>
      <p:pic>
        <p:nvPicPr>
          <p:cNvPr id="1139" name="Google Shape;1139;p190"/>
          <p:cNvPicPr preferRelativeResize="0"/>
          <p:nvPr/>
        </p:nvPicPr>
        <p:blipFill>
          <a:blip r:embed="rId3">
            <a:alphaModFix/>
          </a:blip>
          <a:stretch>
            <a:fillRect/>
          </a:stretch>
        </p:blipFill>
        <p:spPr>
          <a:xfrm>
            <a:off x="152400" y="2006250"/>
            <a:ext cx="8839199" cy="111289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Function di Controller</a:t>
            </a:r>
            <a:endParaRPr/>
          </a:p>
        </p:txBody>
      </p:sp>
      <p:sp>
        <p:nvSpPr>
          <p:cNvPr id="1145" name="Google Shape;1145;p1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Sebagai pengganti closure function di Route, kita bisa membuat function di Controller, dan menaruh semua logic web kita di function Controller</a:t>
            </a:r>
            <a:endParaRPr/>
          </a:p>
          <a:p>
            <a:pPr indent="-311150" lvl="0" marL="457200" rtl="0" algn="l">
              <a:spcBef>
                <a:spcPts val="0"/>
              </a:spcBef>
              <a:spcAft>
                <a:spcPts val="0"/>
              </a:spcAft>
              <a:buSzPts val="1300"/>
              <a:buChar char="●"/>
            </a:pPr>
            <a:r>
              <a:rPr lang="id"/>
              <a:t>Selanjutnya, kita bisa meregistrasikan function Controller tersebut ke Route, dengan cara mengganti parameter closure di route dengan array yang berisi class Controller dan juga function name nya</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Function Controller</a:t>
            </a:r>
            <a:endParaRPr/>
          </a:p>
        </p:txBody>
      </p:sp>
      <p:pic>
        <p:nvPicPr>
          <p:cNvPr id="1151" name="Google Shape;1151;p192"/>
          <p:cNvPicPr preferRelativeResize="0"/>
          <p:nvPr/>
        </p:nvPicPr>
        <p:blipFill>
          <a:blip r:embed="rId3">
            <a:alphaModFix/>
          </a:blip>
          <a:stretch>
            <a:fillRect/>
          </a:stretch>
        </p:blipFill>
        <p:spPr>
          <a:xfrm>
            <a:off x="152400" y="2006250"/>
            <a:ext cx="8839200" cy="2303412"/>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Controller</a:t>
            </a:r>
            <a:endParaRPr/>
          </a:p>
        </p:txBody>
      </p:sp>
      <p:pic>
        <p:nvPicPr>
          <p:cNvPr id="1157" name="Google Shape;1157;p193"/>
          <p:cNvPicPr preferRelativeResize="0"/>
          <p:nvPr/>
        </p:nvPicPr>
        <p:blipFill>
          <a:blip r:embed="rId3">
            <a:alphaModFix/>
          </a:blip>
          <a:stretch>
            <a:fillRect/>
          </a:stretch>
        </p:blipFill>
        <p:spPr>
          <a:xfrm>
            <a:off x="152400" y="2006250"/>
            <a:ext cx="8839201" cy="925286"/>
          </a:xfrm>
          <a:prstGeom prst="rect">
            <a:avLst/>
          </a:prstGeom>
          <a:noFill/>
          <a:ln>
            <a:noFill/>
          </a:ln>
        </p:spPr>
      </p:pic>
      <p:pic>
        <p:nvPicPr>
          <p:cNvPr id="1158" name="Google Shape;1158;p193"/>
          <p:cNvPicPr preferRelativeResize="0"/>
          <p:nvPr/>
        </p:nvPicPr>
        <p:blipFill>
          <a:blip r:embed="rId4">
            <a:alphaModFix/>
          </a:blip>
          <a:stretch>
            <a:fillRect/>
          </a:stretch>
        </p:blipFill>
        <p:spPr>
          <a:xfrm>
            <a:off x="152400" y="3083936"/>
            <a:ext cx="8254443" cy="19071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Laravel</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a:t>
            </a:r>
            <a:endParaRPr/>
          </a:p>
        </p:txBody>
      </p:sp>
      <p:sp>
        <p:nvSpPr>
          <p:cNvPr id="1164" name="Google Shape;1164;p1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Controller mendukung Dependency Injection, pembuatan object Controller, sebenarnya dilakukan oleh Service Container</a:t>
            </a:r>
            <a:endParaRPr/>
          </a:p>
          <a:p>
            <a:pPr indent="-311150" lvl="0" marL="457200" rtl="0" algn="l">
              <a:spcBef>
                <a:spcPts val="0"/>
              </a:spcBef>
              <a:spcAft>
                <a:spcPts val="0"/>
              </a:spcAft>
              <a:buSzPts val="1300"/>
              <a:buChar char="●"/>
            </a:pPr>
            <a:r>
              <a:rPr lang="id"/>
              <a:t>Dengan demikian, kita bisa menambahkan dependency yang dibutuhkan di Constructor Controller, dan secara otomatis Laravel akan mengambil dependency tersebut dari Service Container</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Controller</a:t>
            </a:r>
            <a:endParaRPr/>
          </a:p>
        </p:txBody>
      </p:sp>
      <p:pic>
        <p:nvPicPr>
          <p:cNvPr id="1170" name="Google Shape;1170;p195"/>
          <p:cNvPicPr preferRelativeResize="0"/>
          <p:nvPr/>
        </p:nvPicPr>
        <p:blipFill>
          <a:blip r:embed="rId3">
            <a:alphaModFix/>
          </a:blip>
          <a:stretch>
            <a:fillRect/>
          </a:stretch>
        </p:blipFill>
        <p:spPr>
          <a:xfrm>
            <a:off x="152400" y="2006250"/>
            <a:ext cx="7944431" cy="2984849"/>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Route</a:t>
            </a:r>
            <a:endParaRPr/>
          </a:p>
        </p:txBody>
      </p:sp>
      <p:pic>
        <p:nvPicPr>
          <p:cNvPr id="1176" name="Google Shape;1176;p196"/>
          <p:cNvPicPr preferRelativeResize="0"/>
          <p:nvPr/>
        </p:nvPicPr>
        <p:blipFill>
          <a:blip r:embed="rId3">
            <a:alphaModFix/>
          </a:blip>
          <a:stretch>
            <a:fillRect/>
          </a:stretch>
        </p:blipFill>
        <p:spPr>
          <a:xfrm>
            <a:off x="152400" y="2006250"/>
            <a:ext cx="8839201" cy="945202"/>
          </a:xfrm>
          <a:prstGeom prst="rect">
            <a:avLst/>
          </a:prstGeom>
          <a:noFill/>
          <a:ln>
            <a:noFill/>
          </a:ln>
        </p:spPr>
      </p:pic>
      <p:pic>
        <p:nvPicPr>
          <p:cNvPr id="1177" name="Google Shape;1177;p196"/>
          <p:cNvPicPr preferRelativeResize="0"/>
          <p:nvPr/>
        </p:nvPicPr>
        <p:blipFill>
          <a:blip r:embed="rId4">
            <a:alphaModFix/>
          </a:blip>
          <a:stretch>
            <a:fillRect/>
          </a:stretch>
        </p:blipFill>
        <p:spPr>
          <a:xfrm>
            <a:off x="152400" y="3103852"/>
            <a:ext cx="8839200" cy="152817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9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Request</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a:t>
            </a:r>
            <a:endParaRPr/>
          </a:p>
        </p:txBody>
      </p:sp>
      <p:sp>
        <p:nvSpPr>
          <p:cNvPr id="1188" name="Google Shape;1188;p1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PHP, biasanya ketika kita ingin mendapatkan detail dari request biasanya kita lakukan menggunakan global variable seperti $_GET, $_POST, dan lain-lain</a:t>
            </a:r>
            <a:endParaRPr/>
          </a:p>
          <a:p>
            <a:pPr indent="-311150" lvl="0" marL="457200" rtl="0" algn="l">
              <a:spcBef>
                <a:spcPts val="0"/>
              </a:spcBef>
              <a:spcAft>
                <a:spcPts val="0"/>
              </a:spcAft>
              <a:buSzPts val="1300"/>
              <a:buChar char="●"/>
            </a:pPr>
            <a:r>
              <a:rPr lang="id"/>
              <a:t>Di Laravel, kita tidak perlu melakukan itu lagi, HTTP Request di bungkus dalam sebuah object dari class Illuminate\Http\Request</a:t>
            </a:r>
            <a:endParaRPr/>
          </a:p>
          <a:p>
            <a:pPr indent="-311150" lvl="0" marL="457200" rtl="0" algn="l">
              <a:spcBef>
                <a:spcPts val="0"/>
              </a:spcBef>
              <a:spcAft>
                <a:spcPts val="0"/>
              </a:spcAft>
              <a:buSzPts val="1300"/>
              <a:buChar char="●"/>
            </a:pPr>
            <a:r>
              <a:rPr lang="id"/>
              <a:t>Dan kita bisa menambahkan Request di parameter function di Router atau di Controller, dan secara otomatis nanti Laravel akan melakukan dependency injection data Request tersebut</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Request</a:t>
            </a:r>
            <a:endParaRPr/>
          </a:p>
        </p:txBody>
      </p:sp>
      <p:pic>
        <p:nvPicPr>
          <p:cNvPr id="1194" name="Google Shape;1194;p199"/>
          <p:cNvPicPr preferRelativeResize="0"/>
          <p:nvPr/>
        </p:nvPicPr>
        <p:blipFill>
          <a:blip r:embed="rId3">
            <a:alphaModFix/>
          </a:blip>
          <a:stretch>
            <a:fillRect/>
          </a:stretch>
        </p:blipFill>
        <p:spPr>
          <a:xfrm>
            <a:off x="152400" y="2006250"/>
            <a:ext cx="8839201" cy="2441217"/>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2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Path</a:t>
            </a:r>
            <a:endParaRPr/>
          </a:p>
        </p:txBody>
      </p:sp>
      <p:sp>
        <p:nvSpPr>
          <p:cNvPr id="1200" name="Google Shape;1200;p2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Object Request banyak memiliki method yang bisa kita gunakan untuk mendapatkan informasi Path dan URL</a:t>
            </a:r>
            <a:endParaRPr/>
          </a:p>
          <a:p>
            <a:pPr indent="-311150" lvl="0" marL="457200" rtl="0" algn="l">
              <a:spcBef>
                <a:spcPts val="0"/>
              </a:spcBef>
              <a:spcAft>
                <a:spcPts val="0"/>
              </a:spcAft>
              <a:buSzPts val="1300"/>
              <a:buChar char="●"/>
            </a:pPr>
            <a:r>
              <a:rPr lang="id"/>
              <a:t>$request-&gt;path() untuk mendapatkan path, misal </a:t>
            </a:r>
            <a:r>
              <a:rPr lang="id" u="sng">
                <a:solidFill>
                  <a:schemeClr val="hlink"/>
                </a:solidFill>
                <a:hlinkClick r:id="rId3"/>
              </a:rPr>
              <a:t>http://example.com/foo/bar</a:t>
            </a:r>
            <a:r>
              <a:rPr lang="id"/>
              <a:t>, akan mengembalikan foo/bar</a:t>
            </a:r>
            <a:endParaRPr/>
          </a:p>
          <a:p>
            <a:pPr indent="-311150" lvl="0" marL="457200" rtl="0" algn="l">
              <a:spcBef>
                <a:spcPts val="0"/>
              </a:spcBef>
              <a:spcAft>
                <a:spcPts val="0"/>
              </a:spcAft>
              <a:buSzPts val="1300"/>
              <a:buChar char="●"/>
            </a:pPr>
            <a:r>
              <a:rPr lang="id"/>
              <a:t>$request-&gt;url() untuk mendapat URL tanpa query parameter</a:t>
            </a:r>
            <a:endParaRPr/>
          </a:p>
          <a:p>
            <a:pPr indent="-311150" lvl="0" marL="457200" rtl="0" algn="l">
              <a:spcBef>
                <a:spcPts val="0"/>
              </a:spcBef>
              <a:spcAft>
                <a:spcPts val="0"/>
              </a:spcAft>
              <a:buSzPts val="1300"/>
              <a:buChar char="●"/>
            </a:pPr>
            <a:r>
              <a:rPr lang="id"/>
              <a:t>$request-&gt;fullUrl() untuk mendapatkan URL dengan query parameter</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2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Method</a:t>
            </a:r>
            <a:endParaRPr/>
          </a:p>
        </p:txBody>
      </p:sp>
      <p:sp>
        <p:nvSpPr>
          <p:cNvPr id="1206" name="Google Shape;1206;p2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Request juga bisa digunakan untuk mendapatkan informasi HTTP Method</a:t>
            </a:r>
            <a:endParaRPr/>
          </a:p>
          <a:p>
            <a:pPr indent="-311150" lvl="0" marL="457200" rtl="0" algn="l">
              <a:spcBef>
                <a:spcPts val="0"/>
              </a:spcBef>
              <a:spcAft>
                <a:spcPts val="0"/>
              </a:spcAft>
              <a:buSzPts val="1300"/>
              <a:buChar char="●"/>
            </a:pPr>
            <a:r>
              <a:rPr lang="id"/>
              <a:t>$request-&gt;method() akan mengembalikan HTTP Method</a:t>
            </a:r>
            <a:endParaRPr/>
          </a:p>
          <a:p>
            <a:pPr indent="-311150" lvl="0" marL="457200" rtl="0" algn="l">
              <a:spcBef>
                <a:spcPts val="0"/>
              </a:spcBef>
              <a:spcAft>
                <a:spcPts val="0"/>
              </a:spcAft>
              <a:buSzPts val="1300"/>
              <a:buChar char="●"/>
            </a:pPr>
            <a:r>
              <a:rPr lang="id"/>
              <a:t>$request-&gt;isMethod(method) digunakan untuk mengecek apakah request memiliki HTTP method sesuai parameter atau tidak, misal $request-&gt;isMethod(‘post’)</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2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Method</a:t>
            </a:r>
            <a:endParaRPr/>
          </a:p>
        </p:txBody>
      </p:sp>
      <p:sp>
        <p:nvSpPr>
          <p:cNvPr id="1212" name="Google Shape;1212;p2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mendapatkan informasi HTTP Header, kita juga bisa menggunakan object Request</a:t>
            </a:r>
            <a:endParaRPr/>
          </a:p>
          <a:p>
            <a:pPr indent="-311150" lvl="0" marL="457200" rtl="0" algn="l">
              <a:spcBef>
                <a:spcPts val="0"/>
              </a:spcBef>
              <a:spcAft>
                <a:spcPts val="0"/>
              </a:spcAft>
              <a:buSzPts val="1300"/>
              <a:buChar char="●"/>
            </a:pPr>
            <a:r>
              <a:rPr lang="id"/>
              <a:t>$request-&gt;header(key) digunakan untuk mendapatkan data header dengan key parameter</a:t>
            </a:r>
            <a:endParaRPr/>
          </a:p>
          <a:p>
            <a:pPr indent="-311150" lvl="0" marL="457200" rtl="0" algn="l">
              <a:spcBef>
                <a:spcPts val="0"/>
              </a:spcBef>
              <a:spcAft>
                <a:spcPts val="0"/>
              </a:spcAft>
              <a:buSzPts val="1300"/>
              <a:buChar char="●"/>
            </a:pPr>
            <a:r>
              <a:rPr lang="id"/>
              <a:t>$request-&gt;header(key, default) digunakan untuk mendapatkan data header dengan key parameter, jika tidak ada maka akan mengembalikan data default nya</a:t>
            </a:r>
            <a:endParaRPr/>
          </a:p>
          <a:p>
            <a:pPr indent="-311150" lvl="0" marL="457200" rtl="0" algn="l">
              <a:spcBef>
                <a:spcPts val="0"/>
              </a:spcBef>
              <a:spcAft>
                <a:spcPts val="0"/>
              </a:spcAft>
              <a:buSzPts val="1300"/>
              <a:buChar char="●"/>
            </a:pPr>
            <a:r>
              <a:rPr lang="id"/>
              <a:t>$request-&gt;bearerToken() digunakan untuk mendapatkan informasi token Bearer yang terdapat di header Authorization, dan secara otomatis menghapus prefix Bearer nya</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2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Request</a:t>
            </a:r>
            <a:endParaRPr/>
          </a:p>
        </p:txBody>
      </p:sp>
      <p:pic>
        <p:nvPicPr>
          <p:cNvPr id="1218" name="Google Shape;1218;p203"/>
          <p:cNvPicPr preferRelativeResize="0"/>
          <p:nvPr/>
        </p:nvPicPr>
        <p:blipFill>
          <a:blip r:embed="rId3">
            <a:alphaModFix/>
          </a:blip>
          <a:stretch>
            <a:fillRect/>
          </a:stretch>
        </p:blipFill>
        <p:spPr>
          <a:xfrm>
            <a:off x="152400" y="2704155"/>
            <a:ext cx="8099598" cy="2286945"/>
          </a:xfrm>
          <a:prstGeom prst="rect">
            <a:avLst/>
          </a:prstGeom>
          <a:noFill/>
          <a:ln>
            <a:noFill/>
          </a:ln>
        </p:spPr>
      </p:pic>
      <p:pic>
        <p:nvPicPr>
          <p:cNvPr id="1219" name="Google Shape;1219;p203"/>
          <p:cNvPicPr preferRelativeResize="0"/>
          <p:nvPr/>
        </p:nvPicPr>
        <p:blipFill>
          <a:blip r:embed="rId4">
            <a:alphaModFix/>
          </a:blip>
          <a:stretch>
            <a:fillRect/>
          </a:stretch>
        </p:blipFill>
        <p:spPr>
          <a:xfrm>
            <a:off x="152400" y="2030425"/>
            <a:ext cx="8839203" cy="4971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Artisan</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project Laravel, laravel sendiri sudah menyediakan secara otomatis sebuah file bernama artisan</a:t>
            </a:r>
            <a:endParaRPr/>
          </a:p>
          <a:p>
            <a:pPr indent="-311150" lvl="0" marL="457200" rtl="0" algn="l">
              <a:spcBef>
                <a:spcPts val="0"/>
              </a:spcBef>
              <a:spcAft>
                <a:spcPts val="0"/>
              </a:spcAft>
              <a:buSzPts val="1300"/>
              <a:buChar char="●"/>
            </a:pPr>
            <a:r>
              <a:rPr lang="id"/>
              <a:t>File artisan ini sendiri sebenarnya adalah file yang berisi kode php</a:t>
            </a:r>
            <a:endParaRPr/>
          </a:p>
          <a:p>
            <a:pPr indent="-311150" lvl="0" marL="457200" rtl="0" algn="l">
              <a:spcBef>
                <a:spcPts val="0"/>
              </a:spcBef>
              <a:spcAft>
                <a:spcPts val="0"/>
              </a:spcAft>
              <a:buSzPts val="1300"/>
              <a:buChar char="●"/>
            </a:pPr>
            <a:r>
              <a:rPr lang="id"/>
              <a:t>Kita bisa menggunakan perintah “php artisan” untuk melihat semua feature yang bisa dilakukan oleh file artisan</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Request</a:t>
            </a:r>
            <a:endParaRPr/>
          </a:p>
        </p:txBody>
      </p:sp>
      <p:pic>
        <p:nvPicPr>
          <p:cNvPr id="1225" name="Google Shape;1225;p204"/>
          <p:cNvPicPr preferRelativeResize="0"/>
          <p:nvPr/>
        </p:nvPicPr>
        <p:blipFill>
          <a:blip r:embed="rId3">
            <a:alphaModFix/>
          </a:blip>
          <a:stretch>
            <a:fillRect/>
          </a:stretch>
        </p:blipFill>
        <p:spPr>
          <a:xfrm>
            <a:off x="152400" y="2006250"/>
            <a:ext cx="8839199" cy="233088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20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Request Input</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Input</a:t>
            </a:r>
            <a:endParaRPr/>
          </a:p>
        </p:txBody>
      </p:sp>
      <p:sp>
        <p:nvSpPr>
          <p:cNvPr id="1236" name="Google Shape;1236;p2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aplikasi web, kita tahu bahwa dalam HTTP Request kita bisa mengirim data, baik itu melalui query parameter, atau melalui body (misal dalam bentuk form)</a:t>
            </a:r>
            <a:endParaRPr/>
          </a:p>
          <a:p>
            <a:pPr indent="-311150" lvl="0" marL="457200" rtl="0" algn="l">
              <a:spcBef>
                <a:spcPts val="0"/>
              </a:spcBef>
              <a:spcAft>
                <a:spcPts val="0"/>
              </a:spcAft>
              <a:buSzPts val="1300"/>
              <a:buChar char="●"/>
            </a:pPr>
            <a:r>
              <a:rPr lang="id"/>
              <a:t>Biasanya kita menggunakan $_GET atau $_POST atau $_FILES, namun di Laravel, kita bisa menggunakan object Request untuk mendapatkan input yang dikirim melalui HTTP Request</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Input</a:t>
            </a:r>
            <a:endParaRPr/>
          </a:p>
        </p:txBody>
      </p:sp>
      <p:sp>
        <p:nvSpPr>
          <p:cNvPr id="1242" name="Google Shape;1242;p20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mengambil input yang dikirim oleh user, tidak peduli apapun HTTP Method yang digunakan, dan dari mana asalnya, entah dari body atau query parameter</a:t>
            </a:r>
            <a:endParaRPr/>
          </a:p>
          <a:p>
            <a:pPr indent="-311150" lvl="0" marL="457200" rtl="0" algn="l">
              <a:spcBef>
                <a:spcPts val="0"/>
              </a:spcBef>
              <a:spcAft>
                <a:spcPts val="0"/>
              </a:spcAft>
              <a:buSzPts val="1300"/>
              <a:buChar char="●"/>
            </a:pPr>
            <a:r>
              <a:rPr lang="id"/>
              <a:t>Untuk mengambil input user, kita bisa gunakan method input(key, default) pada Request, dimana jika key nya tidak ada, maka akan mengembalikan default value di parameter</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Input</a:t>
            </a:r>
            <a:endParaRPr/>
          </a:p>
        </p:txBody>
      </p:sp>
      <p:pic>
        <p:nvPicPr>
          <p:cNvPr id="1248" name="Google Shape;1248;p208"/>
          <p:cNvPicPr preferRelativeResize="0"/>
          <p:nvPr/>
        </p:nvPicPr>
        <p:blipFill>
          <a:blip r:embed="rId3">
            <a:alphaModFix/>
          </a:blip>
          <a:stretch>
            <a:fillRect/>
          </a:stretch>
        </p:blipFill>
        <p:spPr>
          <a:xfrm>
            <a:off x="152400" y="2006250"/>
            <a:ext cx="8839200" cy="2373106"/>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Router dan Test</a:t>
            </a:r>
            <a:endParaRPr/>
          </a:p>
        </p:txBody>
      </p:sp>
      <p:pic>
        <p:nvPicPr>
          <p:cNvPr id="1254" name="Google Shape;1254;p209"/>
          <p:cNvPicPr preferRelativeResize="0"/>
          <p:nvPr/>
        </p:nvPicPr>
        <p:blipFill>
          <a:blip r:embed="rId3">
            <a:alphaModFix/>
          </a:blip>
          <a:stretch>
            <a:fillRect/>
          </a:stretch>
        </p:blipFill>
        <p:spPr>
          <a:xfrm>
            <a:off x="152400" y="2006250"/>
            <a:ext cx="8839200" cy="1095274"/>
          </a:xfrm>
          <a:prstGeom prst="rect">
            <a:avLst/>
          </a:prstGeom>
          <a:noFill/>
          <a:ln>
            <a:noFill/>
          </a:ln>
        </p:spPr>
      </p:pic>
      <p:pic>
        <p:nvPicPr>
          <p:cNvPr id="1255" name="Google Shape;1255;p209"/>
          <p:cNvPicPr preferRelativeResize="0"/>
          <p:nvPr/>
        </p:nvPicPr>
        <p:blipFill>
          <a:blip r:embed="rId4">
            <a:alphaModFix/>
          </a:blip>
          <a:stretch>
            <a:fillRect/>
          </a:stretch>
        </p:blipFill>
        <p:spPr>
          <a:xfrm>
            <a:off x="152400" y="3253924"/>
            <a:ext cx="8839199" cy="164343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2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Nested Input</a:t>
            </a:r>
            <a:endParaRPr/>
          </a:p>
        </p:txBody>
      </p:sp>
      <p:sp>
        <p:nvSpPr>
          <p:cNvPr id="1261" name="Google Shape;1261;p2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fitur yang powerful di Laravel adalah, kita bisa mengambil input nested hanya dengan menggunakan titik</a:t>
            </a:r>
            <a:endParaRPr/>
          </a:p>
          <a:p>
            <a:pPr indent="-311150" lvl="0" marL="457200" rtl="0" algn="l">
              <a:spcBef>
                <a:spcPts val="0"/>
              </a:spcBef>
              <a:spcAft>
                <a:spcPts val="0"/>
              </a:spcAft>
              <a:buSzPts val="1300"/>
              <a:buChar char="●"/>
            </a:pPr>
            <a:r>
              <a:rPr lang="id"/>
              <a:t>Misal jika kita menggunakan $requet-&gt;input(‘name.first’), maka artinya itu mengambil key first di dalam name, Ini cocok ketika kita kirim request dalam bentuk form atau json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2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Nested Input</a:t>
            </a:r>
            <a:endParaRPr/>
          </a:p>
        </p:txBody>
      </p:sp>
      <p:pic>
        <p:nvPicPr>
          <p:cNvPr id="1267" name="Google Shape;1267;p211"/>
          <p:cNvPicPr preferRelativeResize="0"/>
          <p:nvPr/>
        </p:nvPicPr>
        <p:blipFill>
          <a:blip r:embed="rId3">
            <a:alphaModFix/>
          </a:blip>
          <a:stretch>
            <a:fillRect/>
          </a:stretch>
        </p:blipFill>
        <p:spPr>
          <a:xfrm>
            <a:off x="152400" y="2006250"/>
            <a:ext cx="8839198" cy="1758866"/>
          </a:xfrm>
          <a:prstGeom prst="rect">
            <a:avLst/>
          </a:prstGeom>
          <a:noFill/>
          <a:ln>
            <a:noFill/>
          </a:ln>
        </p:spPr>
      </p:pic>
      <p:pic>
        <p:nvPicPr>
          <p:cNvPr id="1268" name="Google Shape;1268;p211"/>
          <p:cNvPicPr preferRelativeResize="0"/>
          <p:nvPr/>
        </p:nvPicPr>
        <p:blipFill>
          <a:blip r:embed="rId4">
            <a:alphaModFix/>
          </a:blip>
          <a:stretch>
            <a:fillRect/>
          </a:stretch>
        </p:blipFill>
        <p:spPr>
          <a:xfrm>
            <a:off x="152400" y="3917516"/>
            <a:ext cx="8839201" cy="58619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2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Nested Input</a:t>
            </a:r>
            <a:endParaRPr/>
          </a:p>
        </p:txBody>
      </p:sp>
      <p:pic>
        <p:nvPicPr>
          <p:cNvPr id="1274" name="Google Shape;1274;p212"/>
          <p:cNvPicPr preferRelativeResize="0"/>
          <p:nvPr/>
        </p:nvPicPr>
        <p:blipFill>
          <a:blip r:embed="rId3">
            <a:alphaModFix/>
          </a:blip>
          <a:stretch>
            <a:fillRect/>
          </a:stretch>
        </p:blipFill>
        <p:spPr>
          <a:xfrm>
            <a:off x="152400" y="2006250"/>
            <a:ext cx="8839200" cy="2500979"/>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2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Semua Input</a:t>
            </a:r>
            <a:endParaRPr/>
          </a:p>
        </p:txBody>
      </p:sp>
      <p:sp>
        <p:nvSpPr>
          <p:cNvPr id="1280" name="Google Shape;1280;p21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mengambil semua input yang terdapat di HTTP Request, baik itu dari query param ataupun body, kita bisa menggunakan method input() tanpa parameter milik Request</a:t>
            </a:r>
            <a:endParaRPr/>
          </a:p>
          <a:p>
            <a:pPr indent="-311150" lvl="0" marL="457200" rtl="0" algn="l">
              <a:spcBef>
                <a:spcPts val="0"/>
              </a:spcBef>
              <a:spcAft>
                <a:spcPts val="0"/>
              </a:spcAft>
              <a:buSzPts val="1300"/>
              <a:buChar char="●"/>
            </a:pPr>
            <a:r>
              <a:rPr lang="id"/>
              <a:t>Return value dari method input() ini adalah array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Laravel</a:t>
            </a:r>
            <a:endParaRPr/>
          </a:p>
        </p:txBody>
      </p:sp>
      <p:sp>
        <p:nvSpPr>
          <p:cNvPr id="271" name="Google Shape;271;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File artisan bisa digunakan untuk melakukan banyak hal, salah satunya menjalankan aplikasi laravel ketika proses development</a:t>
            </a:r>
            <a:endParaRPr/>
          </a:p>
          <a:p>
            <a:pPr indent="-311150" lvl="0" marL="457200" rtl="0" algn="l">
              <a:spcBef>
                <a:spcPts val="0"/>
              </a:spcBef>
              <a:spcAft>
                <a:spcPts val="0"/>
              </a:spcAft>
              <a:buSzPts val="1300"/>
              <a:buChar char="●"/>
            </a:pPr>
            <a:r>
              <a:rPr lang="id"/>
              <a:t>Untuk menjalankan aplikasi laravel dalam mode development, kita bisa gunakan perintah :</a:t>
            </a:r>
            <a:br>
              <a:rPr lang="id"/>
            </a:br>
            <a:r>
              <a:rPr lang="id"/>
              <a:t>php artisan serve</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2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Semua Input</a:t>
            </a:r>
            <a:endParaRPr/>
          </a:p>
        </p:txBody>
      </p:sp>
      <p:pic>
        <p:nvPicPr>
          <p:cNvPr id="1286" name="Google Shape;1286;p214"/>
          <p:cNvPicPr preferRelativeResize="0"/>
          <p:nvPr/>
        </p:nvPicPr>
        <p:blipFill>
          <a:blip r:embed="rId3">
            <a:alphaModFix/>
          </a:blip>
          <a:stretch>
            <a:fillRect/>
          </a:stretch>
        </p:blipFill>
        <p:spPr>
          <a:xfrm>
            <a:off x="152400" y="2006250"/>
            <a:ext cx="8839200" cy="1292871"/>
          </a:xfrm>
          <a:prstGeom prst="rect">
            <a:avLst/>
          </a:prstGeom>
          <a:noFill/>
          <a:ln>
            <a:noFill/>
          </a:ln>
        </p:spPr>
      </p:pic>
      <p:pic>
        <p:nvPicPr>
          <p:cNvPr id="1287" name="Google Shape;1287;p214"/>
          <p:cNvPicPr preferRelativeResize="0"/>
          <p:nvPr/>
        </p:nvPicPr>
        <p:blipFill>
          <a:blip r:embed="rId4">
            <a:alphaModFix/>
          </a:blip>
          <a:stretch>
            <a:fillRect/>
          </a:stretch>
        </p:blipFill>
        <p:spPr>
          <a:xfrm>
            <a:off x="152400" y="3451521"/>
            <a:ext cx="8839200" cy="658576"/>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2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Semua Input</a:t>
            </a:r>
            <a:endParaRPr/>
          </a:p>
        </p:txBody>
      </p:sp>
      <p:pic>
        <p:nvPicPr>
          <p:cNvPr id="1293" name="Google Shape;1293;p215"/>
          <p:cNvPicPr preferRelativeResize="0"/>
          <p:nvPr/>
        </p:nvPicPr>
        <p:blipFill>
          <a:blip r:embed="rId3">
            <a:alphaModFix/>
          </a:blip>
          <a:stretch>
            <a:fillRect/>
          </a:stretch>
        </p:blipFill>
        <p:spPr>
          <a:xfrm>
            <a:off x="152400" y="2006250"/>
            <a:ext cx="8839200" cy="273517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2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Array Input</a:t>
            </a:r>
            <a:endParaRPr/>
          </a:p>
        </p:txBody>
      </p:sp>
      <p:sp>
        <p:nvSpPr>
          <p:cNvPr id="1299" name="Google Shape;1299;p2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memiliki kemampuan untuk mengambil value dari input berupa array</a:t>
            </a:r>
            <a:endParaRPr/>
          </a:p>
          <a:p>
            <a:pPr indent="-311150" lvl="0" marL="457200" rtl="0" algn="l">
              <a:spcBef>
                <a:spcPts val="0"/>
              </a:spcBef>
              <a:spcAft>
                <a:spcPts val="0"/>
              </a:spcAft>
              <a:buSzPts val="1300"/>
              <a:buChar char="●"/>
            </a:pPr>
            <a:r>
              <a:rPr lang="id"/>
              <a:t>Misal kita bisa gunakan $request-&gt;input(‘products.*.name’), artinya kita mengambil semua name yang ada di array products</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2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Array Input</a:t>
            </a:r>
            <a:endParaRPr/>
          </a:p>
        </p:txBody>
      </p:sp>
      <p:pic>
        <p:nvPicPr>
          <p:cNvPr id="1305" name="Google Shape;1305;p217"/>
          <p:cNvPicPr preferRelativeResize="0"/>
          <p:nvPr/>
        </p:nvPicPr>
        <p:blipFill>
          <a:blip r:embed="rId3">
            <a:alphaModFix/>
          </a:blip>
          <a:stretch>
            <a:fillRect/>
          </a:stretch>
        </p:blipFill>
        <p:spPr>
          <a:xfrm>
            <a:off x="152400" y="2006250"/>
            <a:ext cx="8839200" cy="1338717"/>
          </a:xfrm>
          <a:prstGeom prst="rect">
            <a:avLst/>
          </a:prstGeom>
          <a:noFill/>
          <a:ln>
            <a:noFill/>
          </a:ln>
        </p:spPr>
      </p:pic>
      <p:pic>
        <p:nvPicPr>
          <p:cNvPr id="1306" name="Google Shape;1306;p217"/>
          <p:cNvPicPr preferRelativeResize="0"/>
          <p:nvPr/>
        </p:nvPicPr>
        <p:blipFill>
          <a:blip r:embed="rId4">
            <a:alphaModFix/>
          </a:blip>
          <a:stretch>
            <a:fillRect/>
          </a:stretch>
        </p:blipFill>
        <p:spPr>
          <a:xfrm>
            <a:off x="152400" y="3497367"/>
            <a:ext cx="8839201" cy="523745"/>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Mengambil Input Array</a:t>
            </a:r>
            <a:endParaRPr/>
          </a:p>
        </p:txBody>
      </p:sp>
      <p:pic>
        <p:nvPicPr>
          <p:cNvPr id="1312" name="Google Shape;1312;p218"/>
          <p:cNvPicPr preferRelativeResize="0"/>
          <p:nvPr/>
        </p:nvPicPr>
        <p:blipFill>
          <a:blip r:embed="rId3">
            <a:alphaModFix/>
          </a:blip>
          <a:stretch>
            <a:fillRect/>
          </a:stretch>
        </p:blipFill>
        <p:spPr>
          <a:xfrm>
            <a:off x="152400" y="2006250"/>
            <a:ext cx="8839199" cy="226307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Input Query String</a:t>
            </a:r>
            <a:endParaRPr/>
          </a:p>
        </p:txBody>
      </p:sp>
      <p:sp>
        <p:nvSpPr>
          <p:cNvPr id="1318" name="Google Shape;1318;p2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Method input() digunakan untuk mengambil data di semua input, baik itu query param ataupun body</a:t>
            </a:r>
            <a:endParaRPr/>
          </a:p>
          <a:p>
            <a:pPr indent="-311150" lvl="0" marL="457200" rtl="0" algn="l">
              <a:spcBef>
                <a:spcPts val="0"/>
              </a:spcBef>
              <a:spcAft>
                <a:spcPts val="0"/>
              </a:spcAft>
              <a:buSzPts val="1300"/>
              <a:buChar char="●"/>
            </a:pPr>
            <a:r>
              <a:rPr lang="id"/>
              <a:t>Jika misal kita hanya butuh mengambil data di query param, kita bisa menggunakan method $request-&gt;query(key)</a:t>
            </a:r>
            <a:endParaRPr/>
          </a:p>
          <a:p>
            <a:pPr indent="-311150" lvl="0" marL="457200" rtl="0" algn="l">
              <a:spcBef>
                <a:spcPts val="0"/>
              </a:spcBef>
              <a:spcAft>
                <a:spcPts val="0"/>
              </a:spcAft>
              <a:buSzPts val="1300"/>
              <a:buChar char="●"/>
            </a:pPr>
            <a:r>
              <a:rPr lang="id"/>
              <a:t>Atau jika semua query dalam bentuk array, kita bisa gunakan $request-&gt;query() tanpa parameter key</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Dynamic Properties</a:t>
            </a:r>
            <a:endParaRPr/>
          </a:p>
        </p:txBody>
      </p:sp>
      <p:sp>
        <p:nvSpPr>
          <p:cNvPr id="1324" name="Google Shape;1324;p2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mendukung Dynamic Properties yang secara otomatis akan mengambil key dari input Request</a:t>
            </a:r>
            <a:endParaRPr/>
          </a:p>
          <a:p>
            <a:pPr indent="-311150" lvl="0" marL="457200" rtl="0" algn="l">
              <a:spcBef>
                <a:spcPts val="0"/>
              </a:spcBef>
              <a:spcAft>
                <a:spcPts val="0"/>
              </a:spcAft>
              <a:buSzPts val="1300"/>
              <a:buChar char="●"/>
            </a:pPr>
            <a:r>
              <a:rPr lang="id"/>
              <a:t>Misal ketika kita menggunakan $request-&gt;first_name, jika dalam object Request tidak ada property dengan nama $first_name, maka secara otomatis akan mengambil input dengan key first_name</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Input Type</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Input Type</a:t>
            </a:r>
            <a:endParaRPr/>
          </a:p>
        </p:txBody>
      </p:sp>
      <p:sp>
        <p:nvSpPr>
          <p:cNvPr id="1335" name="Google Shape;1335;p2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Class Request di Laravel memiliki beberapa helper method yang digunakan untuk melakukan konversi input secara otomatis</a:t>
            </a:r>
            <a:endParaRPr/>
          </a:p>
          <a:p>
            <a:pPr indent="-311150" lvl="0" marL="457200" rtl="0" algn="l">
              <a:spcBef>
                <a:spcPts val="0"/>
              </a:spcBef>
              <a:spcAft>
                <a:spcPts val="0"/>
              </a:spcAft>
              <a:buSzPts val="1300"/>
              <a:buChar char="●"/>
            </a:pPr>
            <a:r>
              <a:rPr lang="id"/>
              <a:t>Ini bisa digunakan untuk mempermudah kita ketika ingin otomatis melakukan konversi input data ke tipe data yang kita inginkan</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Boolean</a:t>
            </a:r>
            <a:endParaRPr/>
          </a:p>
        </p:txBody>
      </p:sp>
      <p:sp>
        <p:nvSpPr>
          <p:cNvPr id="1341" name="Google Shape;1341;p2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konversi tipe data input secara otomatis ke boolean, kita bisa gunakan method boolean(key, default) pada class Request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Git</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Date</a:t>
            </a:r>
            <a:endParaRPr/>
          </a:p>
        </p:txBody>
      </p:sp>
      <p:sp>
        <p:nvSpPr>
          <p:cNvPr id="1347" name="Google Shape;1347;p2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konversi tipe data ke Date secara otomatis, kita bisa gunakan method date(key, pattern, timezone) pada class Request</a:t>
            </a:r>
            <a:endParaRPr/>
          </a:p>
          <a:p>
            <a:pPr indent="-311150" lvl="0" marL="457200" rtl="0" algn="l">
              <a:spcBef>
                <a:spcPts val="0"/>
              </a:spcBef>
              <a:spcAft>
                <a:spcPts val="0"/>
              </a:spcAft>
              <a:buSzPts val="1300"/>
              <a:buChar char="●"/>
            </a:pPr>
            <a:r>
              <a:rPr lang="id"/>
              <a:t>Laravel menggunakan library Carbon untuk memanipulasi tipe data Date dan Time</a:t>
            </a:r>
            <a:endParaRPr/>
          </a:p>
          <a:p>
            <a:pPr indent="-311150" lvl="0" marL="457200" rtl="0" algn="l">
              <a:spcBef>
                <a:spcPts val="0"/>
              </a:spcBef>
              <a:spcAft>
                <a:spcPts val="0"/>
              </a:spcAft>
              <a:buSzPts val="1300"/>
              <a:buChar char="●"/>
            </a:pPr>
            <a:r>
              <a:rPr lang="id" u="sng">
                <a:solidFill>
                  <a:schemeClr val="hlink"/>
                </a:solidFill>
                <a:hlinkClick r:id="rId3"/>
              </a:rPr>
              <a:t>https://github.com/briannesbitt/Carbon</a:t>
            </a:r>
            <a:r>
              <a:rPr lang="id"/>
              <a:t> </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Input Type</a:t>
            </a:r>
            <a:endParaRPr/>
          </a:p>
        </p:txBody>
      </p:sp>
      <p:pic>
        <p:nvPicPr>
          <p:cNvPr id="1353" name="Google Shape;1353;p225"/>
          <p:cNvPicPr preferRelativeResize="0"/>
          <p:nvPr/>
        </p:nvPicPr>
        <p:blipFill>
          <a:blip r:embed="rId3">
            <a:alphaModFix/>
          </a:blip>
          <a:stretch>
            <a:fillRect/>
          </a:stretch>
        </p:blipFill>
        <p:spPr>
          <a:xfrm>
            <a:off x="152400" y="2006250"/>
            <a:ext cx="8839198" cy="258009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2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Input Type</a:t>
            </a:r>
            <a:endParaRPr/>
          </a:p>
        </p:txBody>
      </p:sp>
      <p:pic>
        <p:nvPicPr>
          <p:cNvPr id="1359" name="Google Shape;1359;p226"/>
          <p:cNvPicPr preferRelativeResize="0"/>
          <p:nvPr/>
        </p:nvPicPr>
        <p:blipFill>
          <a:blip r:embed="rId3">
            <a:alphaModFix/>
          </a:blip>
          <a:stretch>
            <a:fillRect/>
          </a:stretch>
        </p:blipFill>
        <p:spPr>
          <a:xfrm>
            <a:off x="152400" y="2006250"/>
            <a:ext cx="8839200" cy="587773"/>
          </a:xfrm>
          <a:prstGeom prst="rect">
            <a:avLst/>
          </a:prstGeom>
          <a:noFill/>
          <a:ln>
            <a:noFill/>
          </a:ln>
        </p:spPr>
      </p:pic>
      <p:pic>
        <p:nvPicPr>
          <p:cNvPr id="1360" name="Google Shape;1360;p226"/>
          <p:cNvPicPr preferRelativeResize="0"/>
          <p:nvPr/>
        </p:nvPicPr>
        <p:blipFill>
          <a:blip r:embed="rId4">
            <a:alphaModFix/>
          </a:blip>
          <a:stretch>
            <a:fillRect/>
          </a:stretch>
        </p:blipFill>
        <p:spPr>
          <a:xfrm>
            <a:off x="152400" y="2746423"/>
            <a:ext cx="8839202" cy="2236815"/>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2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Filter Request Input</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2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Filter Request Input</a:t>
            </a:r>
            <a:endParaRPr/>
          </a:p>
        </p:txBody>
      </p:sp>
      <p:sp>
        <p:nvSpPr>
          <p:cNvPr id="1371" name="Google Shape;1371;p2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pada saat kita menerima input data dari user, kita ingin secara mudah menerima semua key input, lalu menyimpannya ke database misalnya</a:t>
            </a:r>
            <a:endParaRPr/>
          </a:p>
          <a:p>
            <a:pPr indent="-311150" lvl="0" marL="457200" rtl="0" algn="l">
              <a:spcBef>
                <a:spcPts val="0"/>
              </a:spcBef>
              <a:spcAft>
                <a:spcPts val="0"/>
              </a:spcAft>
              <a:buSzPts val="1300"/>
              <a:buChar char="●"/>
            </a:pPr>
            <a:r>
              <a:rPr lang="id"/>
              <a:t>Pada kasus seperti ini, kadang sangat berbahaya jika misal user secara tidak sengaja mengirim key yang salah, lalu kita mencoba melakukan update key yang salah itu ke database</a:t>
            </a:r>
            <a:endParaRPr/>
          </a:p>
          <a:p>
            <a:pPr indent="-311150" lvl="0" marL="457200" rtl="0" algn="l">
              <a:spcBef>
                <a:spcPts val="0"/>
              </a:spcBef>
              <a:spcAft>
                <a:spcPts val="0"/>
              </a:spcAft>
              <a:buSzPts val="1300"/>
              <a:buChar char="●"/>
            </a:pPr>
            <a:r>
              <a:rPr lang="id"/>
              <a:t>Untungnya Laravel memiliki helper method di class Request untuk melakukan filter input</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2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Method Filter Request Input</a:t>
            </a:r>
            <a:endParaRPr/>
          </a:p>
        </p:txBody>
      </p:sp>
      <p:sp>
        <p:nvSpPr>
          <p:cNvPr id="1377" name="Google Shape;1377;p2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$request-&gt;only([key1, key2]) digunakan untuk mengambil hanya input yang kita sebutkan di parameter</a:t>
            </a:r>
            <a:endParaRPr/>
          </a:p>
          <a:p>
            <a:pPr indent="-311150" lvl="0" marL="457200" rtl="0" algn="l">
              <a:spcBef>
                <a:spcPts val="0"/>
              </a:spcBef>
              <a:spcAft>
                <a:spcPts val="0"/>
              </a:spcAft>
              <a:buSzPts val="1300"/>
              <a:buChar char="●"/>
            </a:pPr>
            <a:r>
              <a:rPr lang="id"/>
              <a:t>$request-&gt;except([key1, key2]) digunakan untuk mengambil semua input, tapi tidak dengan yang kita sebutkan di parameter</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2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Filter Request Input</a:t>
            </a:r>
            <a:endParaRPr/>
          </a:p>
        </p:txBody>
      </p:sp>
      <p:pic>
        <p:nvPicPr>
          <p:cNvPr id="1383" name="Google Shape;1383;p230"/>
          <p:cNvPicPr preferRelativeResize="0"/>
          <p:nvPr/>
        </p:nvPicPr>
        <p:blipFill>
          <a:blip r:embed="rId3">
            <a:alphaModFix/>
          </a:blip>
          <a:stretch>
            <a:fillRect/>
          </a:stretch>
        </p:blipFill>
        <p:spPr>
          <a:xfrm>
            <a:off x="152400" y="2006250"/>
            <a:ext cx="8394253" cy="29848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2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Filter Request Input</a:t>
            </a:r>
            <a:endParaRPr/>
          </a:p>
        </p:txBody>
      </p:sp>
      <p:pic>
        <p:nvPicPr>
          <p:cNvPr id="1389" name="Google Shape;1389;p231"/>
          <p:cNvPicPr preferRelativeResize="0"/>
          <p:nvPr/>
        </p:nvPicPr>
        <p:blipFill>
          <a:blip r:embed="rId3">
            <a:alphaModFix/>
          </a:blip>
          <a:stretch>
            <a:fillRect/>
          </a:stretch>
        </p:blipFill>
        <p:spPr>
          <a:xfrm>
            <a:off x="152400" y="2006250"/>
            <a:ext cx="8839200" cy="722577"/>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2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Filter Only</a:t>
            </a:r>
            <a:endParaRPr/>
          </a:p>
        </p:txBody>
      </p:sp>
      <p:pic>
        <p:nvPicPr>
          <p:cNvPr id="1395" name="Google Shape;1395;p232"/>
          <p:cNvPicPr preferRelativeResize="0"/>
          <p:nvPr/>
        </p:nvPicPr>
        <p:blipFill>
          <a:blip r:embed="rId3">
            <a:alphaModFix/>
          </a:blip>
          <a:stretch>
            <a:fillRect/>
          </a:stretch>
        </p:blipFill>
        <p:spPr>
          <a:xfrm>
            <a:off x="152400" y="2006250"/>
            <a:ext cx="8839198" cy="2909359"/>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2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Filter Except</a:t>
            </a:r>
            <a:endParaRPr/>
          </a:p>
        </p:txBody>
      </p:sp>
      <p:pic>
        <p:nvPicPr>
          <p:cNvPr id="1401" name="Google Shape;1401;p233"/>
          <p:cNvPicPr preferRelativeResize="0"/>
          <p:nvPr/>
        </p:nvPicPr>
        <p:blipFill>
          <a:blip r:embed="rId3">
            <a:alphaModFix/>
          </a:blip>
          <a:stretch>
            <a:fillRect/>
          </a:stretch>
        </p:blipFill>
        <p:spPr>
          <a:xfrm>
            <a:off x="152400" y="2006250"/>
            <a:ext cx="8839199" cy="25210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Git</a:t>
            </a:r>
            <a:endParaRPr/>
          </a:p>
        </p:txBody>
      </p:sp>
      <p:sp>
        <p:nvSpPr>
          <p:cNvPr id="282" name="Google Shape;282;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project Laravel, kita direkomendasikan untuk menggunakan Git sebagai source code management nya</a:t>
            </a:r>
            <a:endParaRPr/>
          </a:p>
          <a:p>
            <a:pPr indent="-311150" lvl="0" marL="457200" rtl="0" algn="l">
              <a:spcBef>
                <a:spcPts val="0"/>
              </a:spcBef>
              <a:spcAft>
                <a:spcPts val="0"/>
              </a:spcAft>
              <a:buSzPts val="1300"/>
              <a:buChar char="●"/>
            </a:pPr>
            <a:r>
              <a:rPr lang="id"/>
              <a:t>Kita juga bisa melihat ada file seperti .gitignore yang otomatis dibuat di project Laravel, untuk memberi tahu, bagian mana yang tidak perlu di commit ke dalam Git repository</a:t>
            </a:r>
            <a:endParaRPr/>
          </a:p>
          <a:p>
            <a:pPr indent="-311150" lvl="0" marL="457200" rtl="0" algn="l">
              <a:spcBef>
                <a:spcPts val="0"/>
              </a:spcBef>
              <a:spcAft>
                <a:spcPts val="0"/>
              </a:spcAft>
              <a:buSzPts val="1300"/>
              <a:buChar char="●"/>
            </a:pPr>
            <a:r>
              <a:rPr lang="id"/>
              <a:t>Jika teman-teman belum terbiasa dengan Git, saya sarankan mengikuti kelas Git saya sudah saya buat</a:t>
            </a:r>
            <a:endParaRPr/>
          </a:p>
          <a:p>
            <a:pPr indent="-311150" lvl="0" marL="457200" rtl="0" algn="l">
              <a:spcBef>
                <a:spcPts val="0"/>
              </a:spcBef>
              <a:spcAft>
                <a:spcPts val="0"/>
              </a:spcAft>
              <a:buSzPts val="1300"/>
              <a:buChar char="●"/>
            </a:pPr>
            <a:r>
              <a:rPr lang="id" u="sng">
                <a:solidFill>
                  <a:schemeClr val="hlink"/>
                </a:solidFill>
                <a:hlinkClick r:id="rId3"/>
              </a:rPr>
              <a:t>https://kelas.programmerzamannow.com/p/git-untuk-pemula-sampai-mahir</a:t>
            </a:r>
            <a:r>
              <a:rPr lang="id"/>
              <a:t> </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Merge Input</a:t>
            </a:r>
            <a:endParaRPr/>
          </a:p>
        </p:txBody>
      </p:sp>
      <p:sp>
        <p:nvSpPr>
          <p:cNvPr id="1407" name="Google Shape;1407;p2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Kadang-kadang kita ingin menambahkan default input value ketika input tersebut tidak dikirim di request</a:t>
            </a:r>
            <a:endParaRPr/>
          </a:p>
          <a:p>
            <a:pPr indent="-311150" lvl="0" marL="457200" rtl="0" algn="l">
              <a:spcBef>
                <a:spcPts val="0"/>
              </a:spcBef>
              <a:spcAft>
                <a:spcPts val="0"/>
              </a:spcAft>
              <a:buSzPts val="1300"/>
              <a:buChar char="●"/>
            </a:pPr>
            <a:r>
              <a:rPr lang="id"/>
              <a:t>Kita bisa menggunakan method merge(array) untuk menambah input ke request, dan jika ada key yang sama, otomatis akan diganti</a:t>
            </a:r>
            <a:endParaRPr/>
          </a:p>
          <a:p>
            <a:pPr indent="-311150" lvl="0" marL="457200" rtl="0" algn="l">
              <a:spcBef>
                <a:spcPts val="0"/>
              </a:spcBef>
              <a:spcAft>
                <a:spcPts val="0"/>
              </a:spcAft>
              <a:buSzPts val="1300"/>
              <a:buChar char="●"/>
            </a:pPr>
            <a:r>
              <a:rPr lang="id"/>
              <a:t>Atau </a:t>
            </a:r>
            <a:r>
              <a:rPr lang="id"/>
              <a:t>mergeIfMissing(array) untuk menambah input ke request, dan jika input dengan kay yang sama sudah ada, maka akan dibatalkan</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2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Merge Input</a:t>
            </a:r>
            <a:endParaRPr/>
          </a:p>
        </p:txBody>
      </p:sp>
      <p:pic>
        <p:nvPicPr>
          <p:cNvPr id="1413" name="Google Shape;1413;p235"/>
          <p:cNvPicPr preferRelativeResize="0"/>
          <p:nvPr/>
        </p:nvPicPr>
        <p:blipFill>
          <a:blip r:embed="rId3">
            <a:alphaModFix/>
          </a:blip>
          <a:stretch>
            <a:fillRect/>
          </a:stretch>
        </p:blipFill>
        <p:spPr>
          <a:xfrm>
            <a:off x="152400" y="2006250"/>
            <a:ext cx="8839200" cy="1605280"/>
          </a:xfrm>
          <a:prstGeom prst="rect">
            <a:avLst/>
          </a:prstGeom>
          <a:noFill/>
          <a:ln>
            <a:noFill/>
          </a:ln>
        </p:spPr>
      </p:pic>
      <p:pic>
        <p:nvPicPr>
          <p:cNvPr id="1414" name="Google Shape;1414;p235"/>
          <p:cNvPicPr preferRelativeResize="0"/>
          <p:nvPr/>
        </p:nvPicPr>
        <p:blipFill>
          <a:blip r:embed="rId4">
            <a:alphaModFix/>
          </a:blip>
          <a:stretch>
            <a:fillRect/>
          </a:stretch>
        </p:blipFill>
        <p:spPr>
          <a:xfrm>
            <a:off x="152400" y="3763930"/>
            <a:ext cx="8839199" cy="488894"/>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Merge Input</a:t>
            </a:r>
            <a:endParaRPr/>
          </a:p>
        </p:txBody>
      </p:sp>
      <p:pic>
        <p:nvPicPr>
          <p:cNvPr id="1420" name="Google Shape;1420;p236"/>
          <p:cNvPicPr preferRelativeResize="0"/>
          <p:nvPr/>
        </p:nvPicPr>
        <p:blipFill>
          <a:blip r:embed="rId3">
            <a:alphaModFix/>
          </a:blip>
          <a:stretch>
            <a:fillRect/>
          </a:stretch>
        </p:blipFill>
        <p:spPr>
          <a:xfrm>
            <a:off x="152400" y="2006250"/>
            <a:ext cx="8839201" cy="245951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2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File Storage</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2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 Storage</a:t>
            </a:r>
            <a:endParaRPr/>
          </a:p>
        </p:txBody>
      </p:sp>
      <p:sp>
        <p:nvSpPr>
          <p:cNvPr id="1431" name="Google Shape;1431;p2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abstraction untuk management File Storage menggunakan library Flysystem</a:t>
            </a:r>
            <a:endParaRPr/>
          </a:p>
          <a:p>
            <a:pPr indent="-311150" lvl="0" marL="457200" rtl="0" algn="l">
              <a:spcBef>
                <a:spcPts val="0"/>
              </a:spcBef>
              <a:spcAft>
                <a:spcPts val="0"/>
              </a:spcAft>
              <a:buSzPts val="1300"/>
              <a:buChar char="●"/>
            </a:pPr>
            <a:r>
              <a:rPr lang="id"/>
              <a:t>Dengan menggunakan fitur File Storage ini, kita bisa menyimpan file ke dalam File Storage dan mengubah target dari File Storage tersebut</a:t>
            </a:r>
            <a:endParaRPr/>
          </a:p>
          <a:p>
            <a:pPr indent="-311150" lvl="0" marL="457200" rtl="0" algn="l">
              <a:spcBef>
                <a:spcPts val="0"/>
              </a:spcBef>
              <a:spcAft>
                <a:spcPts val="0"/>
              </a:spcAft>
              <a:buSzPts val="1300"/>
              <a:buChar char="●"/>
            </a:pPr>
            <a:r>
              <a:rPr lang="id"/>
              <a:t>Misal kita bisa simpan file ke Local tempat terinstall aplikasi Laravel kita, atau bahkan kita bisa simpan file kita di Amazon S3</a:t>
            </a:r>
            <a:endParaRPr/>
          </a:p>
          <a:p>
            <a:pPr indent="-311150" lvl="0" marL="457200" rtl="0" algn="l">
              <a:spcBef>
                <a:spcPts val="0"/>
              </a:spcBef>
              <a:spcAft>
                <a:spcPts val="0"/>
              </a:spcAft>
              <a:buSzPts val="1300"/>
              <a:buChar char="●"/>
            </a:pPr>
            <a:r>
              <a:rPr lang="id" u="sng">
                <a:solidFill>
                  <a:schemeClr val="hlink"/>
                </a:solidFill>
                <a:hlinkClick r:id="rId3"/>
              </a:rPr>
              <a:t>https://github.com/thephpleague/flysystem</a:t>
            </a:r>
            <a:r>
              <a:rPr lang="id"/>
              <a:t>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2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Konfigurasi File Storage</a:t>
            </a:r>
            <a:endParaRPr/>
          </a:p>
        </p:txBody>
      </p:sp>
      <p:sp>
        <p:nvSpPr>
          <p:cNvPr id="1437" name="Google Shape;1437;p2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Konfigurasi file storage di Laravel terdapat di file config/filesystems.php</a:t>
            </a:r>
            <a:endParaRPr/>
          </a:p>
          <a:p>
            <a:pPr indent="-311150" lvl="0" marL="457200" rtl="0" algn="l">
              <a:spcBef>
                <a:spcPts val="0"/>
              </a:spcBef>
              <a:spcAft>
                <a:spcPts val="0"/>
              </a:spcAft>
              <a:buSzPts val="1300"/>
              <a:buChar char="●"/>
            </a:pPr>
            <a:r>
              <a:rPr lang="id"/>
              <a:t>Kita bisa menambahkan banyak konfigurasi File Storage, dan nanti ketika kita akan menyimpan file, kita bisa menentukan File Storage mana yang akan digunakan</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Konfigurasi File Storage</a:t>
            </a:r>
            <a:endParaRPr/>
          </a:p>
        </p:txBody>
      </p:sp>
      <p:pic>
        <p:nvPicPr>
          <p:cNvPr id="1443" name="Google Shape;1443;p240"/>
          <p:cNvPicPr preferRelativeResize="0"/>
          <p:nvPr/>
        </p:nvPicPr>
        <p:blipFill>
          <a:blip r:embed="rId3">
            <a:alphaModFix/>
          </a:blip>
          <a:stretch>
            <a:fillRect/>
          </a:stretch>
        </p:blipFill>
        <p:spPr>
          <a:xfrm>
            <a:off x="152400" y="2006250"/>
            <a:ext cx="7458125" cy="298485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FileSystem</a:t>
            </a:r>
            <a:endParaRPr/>
          </a:p>
        </p:txBody>
      </p:sp>
      <p:sp>
        <p:nvSpPr>
          <p:cNvPr id="1449" name="Google Shape;1449;p2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Implementasi tiap File Storage di Laravel adalah sebuah interface bernama FileSystem</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https://laravel.com/api/9.x/Illuminate/Contracts/Filesystem/Filesystem.html</a:t>
            </a:r>
            <a:r>
              <a:rPr lang="id"/>
              <a:t> </a:t>
            </a:r>
            <a:endParaRPr/>
          </a:p>
          <a:p>
            <a:pPr indent="-311150" lvl="0" marL="457200" rtl="0" algn="l">
              <a:spcBef>
                <a:spcPts val="0"/>
              </a:spcBef>
              <a:spcAft>
                <a:spcPts val="0"/>
              </a:spcAft>
              <a:buSzPts val="1300"/>
              <a:buChar char="●"/>
            </a:pPr>
            <a:r>
              <a:rPr lang="id"/>
              <a:t>Dan untuk mendapatkan storage, kita bisa gunakan Facade Storage::disk(namaFileStorage)</a:t>
            </a:r>
            <a:endParaRPr/>
          </a:p>
          <a:p>
            <a:pPr indent="-311150" lvl="0" marL="457200" rtl="0" algn="l">
              <a:spcBef>
                <a:spcPts val="0"/>
              </a:spcBef>
              <a:spcAft>
                <a:spcPts val="0"/>
              </a:spcAft>
              <a:buSzPts val="1300"/>
              <a:buChar char="●"/>
            </a:pPr>
            <a:r>
              <a:rPr lang="id" u="sng">
                <a:solidFill>
                  <a:schemeClr val="hlink"/>
                </a:solidFill>
                <a:hlinkClick r:id="rId4"/>
              </a:rPr>
              <a:t>https://laravel.com/api/9.x/Illuminate/Support/Facades/Storage.html</a:t>
            </a:r>
            <a:r>
              <a:rPr lang="id"/>
              <a:t> </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2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FileSystem</a:t>
            </a:r>
            <a:endParaRPr/>
          </a:p>
        </p:txBody>
      </p:sp>
      <p:pic>
        <p:nvPicPr>
          <p:cNvPr id="1455" name="Google Shape;1455;p242"/>
          <p:cNvPicPr preferRelativeResize="0"/>
          <p:nvPr/>
        </p:nvPicPr>
        <p:blipFill>
          <a:blip r:embed="rId3">
            <a:alphaModFix/>
          </a:blip>
          <a:stretch>
            <a:fillRect/>
          </a:stretch>
        </p:blipFill>
        <p:spPr>
          <a:xfrm>
            <a:off x="152400" y="2006250"/>
            <a:ext cx="8839202" cy="2142837"/>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2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Storage Link</a:t>
            </a:r>
            <a:endParaRPr/>
          </a:p>
        </p:txBody>
      </p:sp>
      <p:sp>
        <p:nvSpPr>
          <p:cNvPr id="1461" name="Google Shape;1461;p2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File Storage disimpan di folder /storage/app</a:t>
            </a:r>
            <a:endParaRPr/>
          </a:p>
          <a:p>
            <a:pPr indent="-311150" lvl="0" marL="457200" rtl="0" algn="l">
              <a:spcBef>
                <a:spcPts val="0"/>
              </a:spcBef>
              <a:spcAft>
                <a:spcPts val="0"/>
              </a:spcAft>
              <a:buSzPts val="1300"/>
              <a:buChar char="●"/>
            </a:pPr>
            <a:r>
              <a:rPr lang="id"/>
              <a:t>Laravel memiliki fitur bernama Storage Link, dimana kita bisa membuat link dari /storage/app/public ke /public/storage</a:t>
            </a:r>
            <a:endParaRPr/>
          </a:p>
          <a:p>
            <a:pPr indent="-311150" lvl="0" marL="457200" rtl="0" algn="l">
              <a:spcBef>
                <a:spcPts val="0"/>
              </a:spcBef>
              <a:spcAft>
                <a:spcPts val="0"/>
              </a:spcAft>
              <a:buSzPts val="1300"/>
              <a:buChar char="●"/>
            </a:pPr>
            <a:r>
              <a:rPr lang="id"/>
              <a:t>Dengan ini maka file yang terdapat di File Storage Public bisa diakses via web</a:t>
            </a:r>
            <a:endParaRPr/>
          </a:p>
          <a:p>
            <a:pPr indent="-311150" lvl="0" marL="457200" rtl="0" algn="l">
              <a:spcBef>
                <a:spcPts val="0"/>
              </a:spcBef>
              <a:spcAft>
                <a:spcPts val="0"/>
              </a:spcAft>
              <a:buSzPts val="1300"/>
              <a:buChar char="●"/>
            </a:pPr>
            <a:r>
              <a:rPr lang="id"/>
              <a:t>Untuk membuat link nya, kita bisa gunakan perintah :</a:t>
            </a:r>
            <a:br>
              <a:rPr lang="id"/>
            </a:br>
            <a:r>
              <a:rPr lang="id"/>
              <a:t>php artisan storage:link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Artisan</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24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File Upload</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 Upload</a:t>
            </a:r>
            <a:endParaRPr/>
          </a:p>
        </p:txBody>
      </p:sp>
      <p:sp>
        <p:nvSpPr>
          <p:cNvPr id="1472" name="Google Shape;1472;p2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sudah menyediakan method file(key) di Request untuk mengambil request file upload</a:t>
            </a:r>
            <a:endParaRPr/>
          </a:p>
          <a:p>
            <a:pPr indent="-311150" lvl="0" marL="457200" rtl="0" algn="l">
              <a:spcBef>
                <a:spcPts val="0"/>
              </a:spcBef>
              <a:spcAft>
                <a:spcPts val="0"/>
              </a:spcAft>
              <a:buSzPts val="1300"/>
              <a:buChar char="●"/>
            </a:pPr>
            <a:r>
              <a:rPr lang="id"/>
              <a:t>Tipe data File Upload direpresentasikan dalam class Illuminate\Http\UploadedFile di Laravel</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https://laravel.com/api/9.x/Illuminate/Http/UploadedFile.html</a:t>
            </a:r>
            <a:r>
              <a:rPr lang="id"/>
              <a:t> </a:t>
            </a:r>
            <a:endParaRPr/>
          </a:p>
          <a:p>
            <a:pPr indent="-311150" lvl="0" marL="457200" rtl="0" algn="l">
              <a:spcBef>
                <a:spcPts val="0"/>
              </a:spcBef>
              <a:spcAft>
                <a:spcPts val="0"/>
              </a:spcAft>
              <a:buSzPts val="1300"/>
              <a:buChar char="●"/>
            </a:pPr>
            <a:r>
              <a:rPr lang="id"/>
              <a:t>File Upload di Laravel terintegrasi dengan baik dengan File Storage</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2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File Upload</a:t>
            </a:r>
            <a:endParaRPr/>
          </a:p>
        </p:txBody>
      </p:sp>
      <p:pic>
        <p:nvPicPr>
          <p:cNvPr id="1478" name="Google Shape;1478;p246"/>
          <p:cNvPicPr preferRelativeResize="0"/>
          <p:nvPr/>
        </p:nvPicPr>
        <p:blipFill>
          <a:blip r:embed="rId3">
            <a:alphaModFix/>
          </a:blip>
          <a:stretch>
            <a:fillRect/>
          </a:stretch>
        </p:blipFill>
        <p:spPr>
          <a:xfrm>
            <a:off x="152400" y="2006250"/>
            <a:ext cx="8839199" cy="1827694"/>
          </a:xfrm>
          <a:prstGeom prst="rect">
            <a:avLst/>
          </a:prstGeom>
          <a:noFill/>
          <a:ln>
            <a:noFill/>
          </a:ln>
        </p:spPr>
      </p:pic>
      <p:pic>
        <p:nvPicPr>
          <p:cNvPr id="1479" name="Google Shape;1479;p246"/>
          <p:cNvPicPr preferRelativeResize="0"/>
          <p:nvPr/>
        </p:nvPicPr>
        <p:blipFill>
          <a:blip r:embed="rId4">
            <a:alphaModFix/>
          </a:blip>
          <a:stretch>
            <a:fillRect/>
          </a:stretch>
        </p:blipFill>
        <p:spPr>
          <a:xfrm>
            <a:off x="152400" y="4055750"/>
            <a:ext cx="8839201" cy="572154"/>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Unit Test File Upload</a:t>
            </a:r>
            <a:endParaRPr/>
          </a:p>
        </p:txBody>
      </p:sp>
      <p:pic>
        <p:nvPicPr>
          <p:cNvPr id="1485" name="Google Shape;1485;p247"/>
          <p:cNvPicPr preferRelativeResize="0"/>
          <p:nvPr/>
        </p:nvPicPr>
        <p:blipFill>
          <a:blip r:embed="rId3">
            <a:alphaModFix/>
          </a:blip>
          <a:stretch>
            <a:fillRect/>
          </a:stretch>
        </p:blipFill>
        <p:spPr>
          <a:xfrm>
            <a:off x="152400" y="2006250"/>
            <a:ext cx="8839197" cy="251512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CSRF</a:t>
            </a:r>
            <a:endParaRPr/>
          </a:p>
        </p:txBody>
      </p:sp>
      <p:sp>
        <p:nvSpPr>
          <p:cNvPr id="1491" name="Google Shape;1491;p2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Laravel sudah mengamankan semua pengiriman data melalui Form Post menggunakan CSRF (Cross Site Request Forgery) token</a:t>
            </a:r>
            <a:endParaRPr/>
          </a:p>
          <a:p>
            <a:pPr indent="-311150" lvl="0" marL="457200" rtl="0" algn="l">
              <a:spcBef>
                <a:spcPts val="0"/>
              </a:spcBef>
              <a:spcAft>
                <a:spcPts val="0"/>
              </a:spcAft>
              <a:buSzPts val="1300"/>
              <a:buChar char="●"/>
            </a:pPr>
            <a:r>
              <a:rPr lang="id"/>
              <a:t>Hal menjadikan kita tidak bisa mengirim data Form Post ke aplikasi Laravel kita jika tidak memiliki token</a:t>
            </a:r>
            <a:endParaRPr/>
          </a:p>
          <a:p>
            <a:pPr indent="-311150" lvl="0" marL="457200" rtl="0" algn="l">
              <a:spcBef>
                <a:spcPts val="0"/>
              </a:spcBef>
              <a:spcAft>
                <a:spcPts val="0"/>
              </a:spcAft>
              <a:buSzPts val="1300"/>
              <a:buChar char="●"/>
            </a:pPr>
            <a:r>
              <a:rPr lang="id"/>
              <a:t>CSRF Token ini diverifikasi oleh Middleware </a:t>
            </a:r>
            <a:r>
              <a:rPr lang="id"/>
              <a:t>\App\Http\Middleware\VerifyCsrfToken</a:t>
            </a:r>
            <a:endParaRPr/>
          </a:p>
          <a:p>
            <a:pPr indent="-311150" lvl="0" marL="457200" rtl="0" algn="l">
              <a:spcBef>
                <a:spcPts val="0"/>
              </a:spcBef>
              <a:spcAft>
                <a:spcPts val="0"/>
              </a:spcAft>
              <a:buSzPts val="1300"/>
              <a:buChar char="●"/>
            </a:pPr>
            <a:r>
              <a:rPr lang="id"/>
              <a:t>Kita bisa men-disable Middleware tersebut di Kernel jika ingin mencoba tanpa CSRF Token</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4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Response</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2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Response</a:t>
            </a:r>
            <a:endParaRPr/>
          </a:p>
        </p:txBody>
      </p:sp>
      <p:sp>
        <p:nvSpPr>
          <p:cNvPr id="1502" name="Google Shape;1502;p2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tahu di Route dan Controller, kita bisa mengembalikan data berupa string dan view</a:t>
            </a:r>
            <a:endParaRPr/>
          </a:p>
          <a:p>
            <a:pPr indent="-311150" lvl="0" marL="457200" rtl="0" algn="l">
              <a:spcBef>
                <a:spcPts val="0"/>
              </a:spcBef>
              <a:spcAft>
                <a:spcPts val="0"/>
              </a:spcAft>
              <a:buSzPts val="1300"/>
              <a:buChar char="●"/>
            </a:pPr>
            <a:r>
              <a:rPr lang="id"/>
              <a:t>Laravel memiliki class </a:t>
            </a:r>
            <a:r>
              <a:rPr lang="id"/>
              <a:t>Illuminate\Http\Response, yang bisa digunakan untuk representasi dari HTTP Response</a:t>
            </a:r>
            <a:endParaRPr/>
          </a:p>
          <a:p>
            <a:pPr indent="-311150" lvl="0" marL="457200" rtl="0" algn="l">
              <a:spcBef>
                <a:spcPts val="0"/>
              </a:spcBef>
              <a:spcAft>
                <a:spcPts val="0"/>
              </a:spcAft>
              <a:buSzPts val="1300"/>
              <a:buChar char="●"/>
            </a:pPr>
            <a:r>
              <a:rPr lang="id"/>
              <a:t>Dengan class Response ini, kita bisa mengubah HTTP Response seperti Body, Header, Cookie, dan lain-lain</a:t>
            </a:r>
            <a:endParaRPr/>
          </a:p>
          <a:p>
            <a:pPr indent="-311150" lvl="0" marL="457200" rtl="0" algn="l">
              <a:spcBef>
                <a:spcPts val="0"/>
              </a:spcBef>
              <a:spcAft>
                <a:spcPts val="0"/>
              </a:spcAft>
              <a:buSzPts val="1300"/>
              <a:buChar char="●"/>
            </a:pPr>
            <a:r>
              <a:rPr lang="id"/>
              <a:t>Untuk membuat object response, kita bisa menggunakan function helper response(content, status, headers)</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a:t>
            </a:r>
            <a:endParaRPr/>
          </a:p>
        </p:txBody>
      </p:sp>
      <p:pic>
        <p:nvPicPr>
          <p:cNvPr id="1508" name="Google Shape;1508;p251"/>
          <p:cNvPicPr preferRelativeResize="0"/>
          <p:nvPr/>
        </p:nvPicPr>
        <p:blipFill>
          <a:blip r:embed="rId3">
            <a:alphaModFix/>
          </a:blip>
          <a:stretch>
            <a:fillRect/>
          </a:stretch>
        </p:blipFill>
        <p:spPr>
          <a:xfrm>
            <a:off x="152400" y="2006250"/>
            <a:ext cx="8839204" cy="1294991"/>
          </a:xfrm>
          <a:prstGeom prst="rect">
            <a:avLst/>
          </a:prstGeom>
          <a:noFill/>
          <a:ln>
            <a:noFill/>
          </a:ln>
        </p:spPr>
      </p:pic>
      <p:pic>
        <p:nvPicPr>
          <p:cNvPr id="1509" name="Google Shape;1509;p251"/>
          <p:cNvPicPr preferRelativeResize="0"/>
          <p:nvPr/>
        </p:nvPicPr>
        <p:blipFill>
          <a:blip r:embed="rId4">
            <a:alphaModFix/>
          </a:blip>
          <a:stretch>
            <a:fillRect/>
          </a:stretch>
        </p:blipFill>
        <p:spPr>
          <a:xfrm>
            <a:off x="152400" y="3453641"/>
            <a:ext cx="8839199" cy="548494"/>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2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a:t>
            </a:r>
            <a:endParaRPr/>
          </a:p>
        </p:txBody>
      </p:sp>
      <p:pic>
        <p:nvPicPr>
          <p:cNvPr id="1515" name="Google Shape;1515;p252"/>
          <p:cNvPicPr preferRelativeResize="0"/>
          <p:nvPr/>
        </p:nvPicPr>
        <p:blipFill>
          <a:blip r:embed="rId3">
            <a:alphaModFix/>
          </a:blip>
          <a:stretch>
            <a:fillRect/>
          </a:stretch>
        </p:blipFill>
        <p:spPr>
          <a:xfrm>
            <a:off x="152400" y="2006250"/>
            <a:ext cx="8839197" cy="1663849"/>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2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HTTP Response Header</a:t>
            </a:r>
            <a:endParaRPr/>
          </a:p>
        </p:txBody>
      </p:sp>
      <p:sp>
        <p:nvSpPr>
          <p:cNvPr id="1521" name="Google Shape;1521;p2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Response, kita bisa ubah status dan juga response header</a:t>
            </a:r>
            <a:endParaRPr/>
          </a:p>
          <a:p>
            <a:pPr indent="-311150" lvl="0" marL="457200" rtl="0" algn="l">
              <a:spcBef>
                <a:spcPts val="0"/>
              </a:spcBef>
              <a:spcAft>
                <a:spcPts val="0"/>
              </a:spcAft>
              <a:buSzPts val="1300"/>
              <a:buChar char="●"/>
            </a:pPr>
            <a:r>
              <a:rPr lang="id"/>
              <a:t>Kita bisa menggunakan function response(content, status, headers)</a:t>
            </a:r>
            <a:endParaRPr/>
          </a:p>
          <a:p>
            <a:pPr indent="-311150" lvl="0" marL="457200" rtl="0" algn="l">
              <a:spcBef>
                <a:spcPts val="0"/>
              </a:spcBef>
              <a:spcAft>
                <a:spcPts val="0"/>
              </a:spcAft>
              <a:buSzPts val="1300"/>
              <a:buChar char="●"/>
            </a:pPr>
            <a:r>
              <a:rPr lang="id"/>
              <a:t>Atau bisa menggunakan method withHeaders(arrayHeaders) dan header(key, value)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Artisan</a:t>
            </a:r>
            <a:endParaRPr/>
          </a:p>
        </p:txBody>
      </p:sp>
      <p:sp>
        <p:nvSpPr>
          <p:cNvPr id="293" name="Google Shape;293;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project Laravel, Laravel menyediakan sebuah file bernama artisan</a:t>
            </a:r>
            <a:endParaRPr/>
          </a:p>
          <a:p>
            <a:pPr indent="-311150" lvl="0" marL="457200" rtl="0" algn="l">
              <a:spcBef>
                <a:spcPts val="0"/>
              </a:spcBef>
              <a:spcAft>
                <a:spcPts val="0"/>
              </a:spcAft>
              <a:buSzPts val="1300"/>
              <a:buChar char="●"/>
            </a:pPr>
            <a:r>
              <a:rPr lang="id"/>
              <a:t>File artisan ini adalah kode PHP yang bisa digunakan untuk banyak hal, kita akan bahas fitur-fitur file artisan ini secara bertahap di materi-materi selanjutnya</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2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 Header</a:t>
            </a:r>
            <a:endParaRPr/>
          </a:p>
        </p:txBody>
      </p:sp>
      <p:pic>
        <p:nvPicPr>
          <p:cNvPr id="1527" name="Google Shape;1527;p254"/>
          <p:cNvPicPr preferRelativeResize="0"/>
          <p:nvPr/>
        </p:nvPicPr>
        <p:blipFill>
          <a:blip r:embed="rId3">
            <a:alphaModFix/>
          </a:blip>
          <a:stretch>
            <a:fillRect/>
          </a:stretch>
        </p:blipFill>
        <p:spPr>
          <a:xfrm>
            <a:off x="152400" y="2006250"/>
            <a:ext cx="8839198" cy="2413540"/>
          </a:xfrm>
          <a:prstGeom prst="rect">
            <a:avLst/>
          </a:prstGeom>
          <a:noFill/>
          <a:ln>
            <a:noFill/>
          </a:ln>
        </p:spPr>
      </p:pic>
      <p:pic>
        <p:nvPicPr>
          <p:cNvPr id="1528" name="Google Shape;1528;p254"/>
          <p:cNvPicPr preferRelativeResize="0"/>
          <p:nvPr/>
        </p:nvPicPr>
        <p:blipFill>
          <a:blip r:embed="rId4">
            <a:alphaModFix/>
          </a:blip>
          <a:stretch>
            <a:fillRect/>
          </a:stretch>
        </p:blipFill>
        <p:spPr>
          <a:xfrm>
            <a:off x="152400" y="4527925"/>
            <a:ext cx="8839200" cy="458487"/>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2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 Header</a:t>
            </a:r>
            <a:endParaRPr/>
          </a:p>
        </p:txBody>
      </p:sp>
      <p:pic>
        <p:nvPicPr>
          <p:cNvPr id="1534" name="Google Shape;1534;p255"/>
          <p:cNvPicPr preferRelativeResize="0"/>
          <p:nvPr/>
        </p:nvPicPr>
        <p:blipFill>
          <a:blip r:embed="rId3">
            <a:alphaModFix/>
          </a:blip>
          <a:stretch>
            <a:fillRect/>
          </a:stretch>
        </p:blipFill>
        <p:spPr>
          <a:xfrm>
            <a:off x="152400" y="2006250"/>
            <a:ext cx="8839201" cy="2395974"/>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2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Response Type</a:t>
            </a:r>
            <a:endParaRPr/>
          </a:p>
        </p:txBody>
      </p:sp>
      <p:sp>
        <p:nvSpPr>
          <p:cNvPr id="1540" name="Google Shape;1540;p2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melakukan response JSON secara manual, sebenarnya Response sudah memiliki banyak sekali helper method untuk beberapa jenis response type</a:t>
            </a:r>
            <a:endParaRPr/>
          </a:p>
          <a:p>
            <a:pPr indent="-311150" lvl="0" marL="457200" rtl="0" algn="l">
              <a:spcBef>
                <a:spcPts val="0"/>
              </a:spcBef>
              <a:spcAft>
                <a:spcPts val="0"/>
              </a:spcAft>
              <a:buSzPts val="1300"/>
              <a:buChar char="●"/>
            </a:pPr>
            <a:r>
              <a:rPr lang="id"/>
              <a:t>Untuk menampilkan view, kita bisa menggunakan method view(name, data, status, headers)</a:t>
            </a:r>
            <a:endParaRPr/>
          </a:p>
          <a:p>
            <a:pPr indent="-311150" lvl="0" marL="457200" rtl="0" algn="l">
              <a:spcBef>
                <a:spcPts val="0"/>
              </a:spcBef>
              <a:spcAft>
                <a:spcPts val="0"/>
              </a:spcAft>
              <a:buSzPts val="1300"/>
              <a:buChar char="●"/>
            </a:pPr>
            <a:r>
              <a:rPr lang="id"/>
              <a:t>Untuk menampilkan JSON, kita bisa menggunakan method json(array, status, headers)</a:t>
            </a:r>
            <a:endParaRPr/>
          </a:p>
          <a:p>
            <a:pPr indent="-311150" lvl="0" marL="457200" rtl="0" algn="l">
              <a:spcBef>
                <a:spcPts val="0"/>
              </a:spcBef>
              <a:spcAft>
                <a:spcPts val="0"/>
              </a:spcAft>
              <a:buSzPts val="1300"/>
              <a:buChar char="●"/>
            </a:pPr>
            <a:r>
              <a:rPr lang="id"/>
              <a:t>Untuk menampilkan file, kita bisa menggunakan file(pathToFile, headers)</a:t>
            </a:r>
            <a:endParaRPr/>
          </a:p>
          <a:p>
            <a:pPr indent="-311150" lvl="0" marL="457200" rtl="0" algn="l">
              <a:spcBef>
                <a:spcPts val="0"/>
              </a:spcBef>
              <a:spcAft>
                <a:spcPts val="0"/>
              </a:spcAft>
              <a:buSzPts val="1300"/>
              <a:buChar char="●"/>
            </a:pPr>
            <a:r>
              <a:rPr lang="id"/>
              <a:t>Untuk menampilkan file download, kita bisa menggunakan method download(pathToFile, name, headers)</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2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 View dan JSON</a:t>
            </a:r>
            <a:endParaRPr/>
          </a:p>
        </p:txBody>
      </p:sp>
      <p:pic>
        <p:nvPicPr>
          <p:cNvPr id="1546" name="Google Shape;1546;p257"/>
          <p:cNvPicPr preferRelativeResize="0"/>
          <p:nvPr/>
        </p:nvPicPr>
        <p:blipFill>
          <a:blip r:embed="rId3">
            <a:alphaModFix/>
          </a:blip>
          <a:stretch>
            <a:fillRect/>
          </a:stretch>
        </p:blipFill>
        <p:spPr>
          <a:xfrm>
            <a:off x="152400" y="2006250"/>
            <a:ext cx="8839203" cy="2844688"/>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 File dan Download</a:t>
            </a:r>
            <a:endParaRPr/>
          </a:p>
        </p:txBody>
      </p:sp>
      <p:pic>
        <p:nvPicPr>
          <p:cNvPr id="1552" name="Google Shape;1552;p258"/>
          <p:cNvPicPr preferRelativeResize="0"/>
          <p:nvPr/>
        </p:nvPicPr>
        <p:blipFill>
          <a:blip r:embed="rId3">
            <a:alphaModFix/>
          </a:blip>
          <a:stretch>
            <a:fillRect/>
          </a:stretch>
        </p:blipFill>
        <p:spPr>
          <a:xfrm>
            <a:off x="152400" y="2006250"/>
            <a:ext cx="8839202" cy="2848413"/>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2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a:t>
            </a:r>
            <a:endParaRPr/>
          </a:p>
        </p:txBody>
      </p:sp>
      <p:pic>
        <p:nvPicPr>
          <p:cNvPr id="1558" name="Google Shape;1558;p259"/>
          <p:cNvPicPr preferRelativeResize="0"/>
          <p:nvPr/>
        </p:nvPicPr>
        <p:blipFill>
          <a:blip r:embed="rId3">
            <a:alphaModFix/>
          </a:blip>
          <a:stretch>
            <a:fillRect/>
          </a:stretch>
        </p:blipFill>
        <p:spPr>
          <a:xfrm>
            <a:off x="152400" y="2006250"/>
            <a:ext cx="8839202" cy="1282371"/>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2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 View dan JSON</a:t>
            </a:r>
            <a:endParaRPr/>
          </a:p>
        </p:txBody>
      </p:sp>
      <p:pic>
        <p:nvPicPr>
          <p:cNvPr id="1564" name="Google Shape;1564;p260"/>
          <p:cNvPicPr preferRelativeResize="0"/>
          <p:nvPr/>
        </p:nvPicPr>
        <p:blipFill>
          <a:blip r:embed="rId3">
            <a:alphaModFix/>
          </a:blip>
          <a:stretch>
            <a:fillRect/>
          </a:stretch>
        </p:blipFill>
        <p:spPr>
          <a:xfrm>
            <a:off x="152400" y="2006250"/>
            <a:ext cx="8839197" cy="2916334"/>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2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 File dan Download</a:t>
            </a:r>
            <a:endParaRPr/>
          </a:p>
        </p:txBody>
      </p:sp>
      <p:pic>
        <p:nvPicPr>
          <p:cNvPr id="1570" name="Google Shape;1570;p261"/>
          <p:cNvPicPr preferRelativeResize="0"/>
          <p:nvPr/>
        </p:nvPicPr>
        <p:blipFill>
          <a:blip r:embed="rId3">
            <a:alphaModFix/>
          </a:blip>
          <a:stretch>
            <a:fillRect/>
          </a:stretch>
        </p:blipFill>
        <p:spPr>
          <a:xfrm>
            <a:off x="152400" y="2006250"/>
            <a:ext cx="8839200" cy="2892829"/>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2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Encryption</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2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Encryption</a:t>
            </a:r>
            <a:endParaRPr/>
          </a:p>
        </p:txBody>
      </p:sp>
      <p:sp>
        <p:nvSpPr>
          <p:cNvPr id="1581" name="Google Shape;1581;p2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memiliki abstraction fitur untuk melakukan encryption, dengan ini kita tidak perlu melakukan enkrip dan dekrip secara manual, kita bisa memanfaatkan fitur ini</a:t>
            </a:r>
            <a:endParaRPr/>
          </a:p>
          <a:p>
            <a:pPr indent="-311150" lvl="0" marL="457200" rtl="0" algn="l">
              <a:spcBef>
                <a:spcPts val="0"/>
              </a:spcBef>
              <a:spcAft>
                <a:spcPts val="0"/>
              </a:spcAft>
              <a:buSzPts val="1300"/>
              <a:buChar char="●"/>
            </a:pPr>
            <a:r>
              <a:rPr lang="id"/>
              <a:t>Untuk melakukan enkripsi, Laravel membutuhkan key, dimana key tersebut disimpan di config/app.php</a:t>
            </a:r>
            <a:endParaRPr/>
          </a:p>
          <a:p>
            <a:pPr indent="-311150" lvl="0" marL="457200" rtl="0" algn="l">
              <a:spcBef>
                <a:spcPts val="0"/>
              </a:spcBef>
              <a:spcAft>
                <a:spcPts val="0"/>
              </a:spcAft>
              <a:buSzPts val="1300"/>
              <a:buChar char="●"/>
            </a:pPr>
            <a:r>
              <a:rPr lang="id"/>
              <a:t>Secara default, Laravel akan mengambil key tersebut dari environment APP_KEY, kita bisa cek di file .env</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Melihat Semua Fitur File Artisan</a:t>
            </a:r>
            <a:endParaRPr/>
          </a:p>
        </p:txBody>
      </p:sp>
      <p:sp>
        <p:nvSpPr>
          <p:cNvPr id="299" name="Google Shape;299;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melihat semua fitur file artisan, kita bisa gunakan perintah :</a:t>
            </a:r>
            <a:br>
              <a:rPr lang="id"/>
            </a:br>
            <a:r>
              <a:rPr lang="id"/>
              <a:t>php artisan</a:t>
            </a:r>
            <a:endParaRPr/>
          </a:p>
          <a:p>
            <a:pPr indent="-311150" lvl="0" marL="457200" rtl="0" algn="l">
              <a:spcBef>
                <a:spcPts val="0"/>
              </a:spcBef>
              <a:spcAft>
                <a:spcPts val="0"/>
              </a:spcAft>
              <a:buSzPts val="1300"/>
              <a:buChar char="●"/>
            </a:pPr>
            <a:r>
              <a:rPr lang="id"/>
              <a:t>Secara otomatis kita bisa lihat semua fitur yang terdapat di file artisan</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2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Encryption Key</a:t>
            </a:r>
            <a:endParaRPr/>
          </a:p>
        </p:txBody>
      </p:sp>
      <p:sp>
        <p:nvSpPr>
          <p:cNvPr id="1587" name="Google Shape;1587;p2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Key untuk enkripsi hendaknya dibuat secara random dan secara berkala di ubah</a:t>
            </a:r>
            <a:endParaRPr/>
          </a:p>
          <a:p>
            <a:pPr indent="-311150" lvl="0" marL="457200" rtl="0" algn="l">
              <a:spcBef>
                <a:spcPts val="0"/>
              </a:spcBef>
              <a:spcAft>
                <a:spcPts val="0"/>
              </a:spcAft>
              <a:buSzPts val="1300"/>
              <a:buChar char="●"/>
            </a:pPr>
            <a:r>
              <a:rPr lang="id"/>
              <a:t>Dan untuk membuat key enkripsi secara random, kita tidak perlu buat secara manual, kita bisa menggunakan bantuan file artisan dengan perintah :</a:t>
            </a:r>
            <a:br>
              <a:rPr lang="id"/>
            </a:br>
            <a:r>
              <a:rPr lang="id"/>
              <a:t>php artisan key:generate</a:t>
            </a:r>
            <a:endParaRPr/>
          </a:p>
          <a:p>
            <a:pPr indent="-311150" lvl="0" marL="457200" rtl="0" algn="l">
              <a:spcBef>
                <a:spcPts val="0"/>
              </a:spcBef>
              <a:spcAft>
                <a:spcPts val="0"/>
              </a:spcAft>
              <a:buSzPts val="1300"/>
              <a:buChar char="●"/>
            </a:pPr>
            <a:r>
              <a:rPr lang="id"/>
              <a:t>Secara otomatis akan mengisi key APP_KEY di file .env</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2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Melakukan Enkrip dan Dekrip</a:t>
            </a:r>
            <a:endParaRPr/>
          </a:p>
        </p:txBody>
      </p:sp>
      <p:sp>
        <p:nvSpPr>
          <p:cNvPr id="1593" name="Google Shape;1593;p2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enkrip dan dekrip, kita bisa menggunakan Facade Crypt</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https://laravel.com/api/9.x/Illuminate/Support/Facades/Crypt.html</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2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Encrypt dan Decrypt</a:t>
            </a:r>
            <a:endParaRPr/>
          </a:p>
        </p:txBody>
      </p:sp>
      <p:pic>
        <p:nvPicPr>
          <p:cNvPr id="1599" name="Google Shape;1599;p266"/>
          <p:cNvPicPr preferRelativeResize="0"/>
          <p:nvPr/>
        </p:nvPicPr>
        <p:blipFill>
          <a:blip r:embed="rId3">
            <a:alphaModFix/>
          </a:blip>
          <a:stretch>
            <a:fillRect/>
          </a:stretch>
        </p:blipFill>
        <p:spPr>
          <a:xfrm>
            <a:off x="152400" y="2006250"/>
            <a:ext cx="8839200" cy="2154482"/>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26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Cookie</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2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Cookie</a:t>
            </a:r>
            <a:endParaRPr/>
          </a:p>
        </p:txBody>
      </p:sp>
      <p:sp>
        <p:nvSpPr>
          <p:cNvPr id="1610" name="Google Shape;1610;p2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HTTP Response, kadang kita perlu membuat cookie. </a:t>
            </a:r>
            <a:endParaRPr/>
          </a:p>
          <a:p>
            <a:pPr indent="-311150" lvl="0" marL="457200" rtl="0" algn="l">
              <a:spcBef>
                <a:spcPts val="0"/>
              </a:spcBef>
              <a:spcAft>
                <a:spcPts val="0"/>
              </a:spcAft>
              <a:buSzPts val="1300"/>
              <a:buChar char="●"/>
            </a:pPr>
            <a:r>
              <a:rPr lang="id"/>
              <a:t>Cookie adalah data yang otomatis dikirim ketika kita melakukan HTTP Request juga.</a:t>
            </a:r>
            <a:endParaRPr/>
          </a:p>
          <a:p>
            <a:pPr indent="-311150" lvl="0" marL="457200" rtl="0" algn="l">
              <a:spcBef>
                <a:spcPts val="0"/>
              </a:spcBef>
              <a:spcAft>
                <a:spcPts val="0"/>
              </a:spcAft>
              <a:buSzPts val="1300"/>
              <a:buChar char="●"/>
            </a:pPr>
            <a:r>
              <a:rPr lang="id"/>
              <a:t>Jadi kadang Cookie banyak digunakan untuk melakukan management session di aplikasi berbasis web.</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2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Secure Cookie</a:t>
            </a:r>
            <a:endParaRPr/>
          </a:p>
        </p:txBody>
      </p:sp>
      <p:sp>
        <p:nvSpPr>
          <p:cNvPr id="1616" name="Google Shape;1616;p26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cookie yang dibuat di Laravel akan selalu di enkripsi, dan ketika kita membaca cookie, secara otomatis akan di dekrip</a:t>
            </a:r>
            <a:endParaRPr/>
          </a:p>
          <a:p>
            <a:pPr indent="-311150" lvl="0" marL="457200" rtl="0" algn="l">
              <a:spcBef>
                <a:spcPts val="0"/>
              </a:spcBef>
              <a:spcAft>
                <a:spcPts val="0"/>
              </a:spcAft>
              <a:buSzPts val="1300"/>
              <a:buChar char="●"/>
            </a:pPr>
            <a:r>
              <a:rPr lang="id"/>
              <a:t>Semua hal itu dilakukan otomatis oleh class App\Http\Middleware\EncryptCookies</a:t>
            </a:r>
            <a:endParaRPr/>
          </a:p>
          <a:p>
            <a:pPr indent="-311150" lvl="0" marL="457200" rtl="0" algn="l">
              <a:spcBef>
                <a:spcPts val="0"/>
              </a:spcBef>
              <a:spcAft>
                <a:spcPts val="0"/>
              </a:spcAft>
              <a:buSzPts val="1300"/>
              <a:buChar char="●"/>
            </a:pPr>
            <a:r>
              <a:rPr lang="id"/>
              <a:t>Jika misal kita tidak ingin melakukan enkripsi pada sebuah cookie, kita bisa mengubah property EncryptCookies yang bernama $except</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2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Cookie</a:t>
            </a:r>
            <a:endParaRPr/>
          </a:p>
        </p:txBody>
      </p:sp>
      <p:sp>
        <p:nvSpPr>
          <p:cNvPr id="1622" name="Google Shape;1622;p2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cookie, kita bisa gunakan method cookie(name, value, timeou, path, domain, secure, httpOnly) di object Response</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2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Cookie</a:t>
            </a:r>
            <a:endParaRPr/>
          </a:p>
        </p:txBody>
      </p:sp>
      <p:pic>
        <p:nvPicPr>
          <p:cNvPr id="1628" name="Google Shape;1628;p271"/>
          <p:cNvPicPr preferRelativeResize="0"/>
          <p:nvPr/>
        </p:nvPicPr>
        <p:blipFill>
          <a:blip r:embed="rId3">
            <a:alphaModFix/>
          </a:blip>
          <a:stretch>
            <a:fillRect/>
          </a:stretch>
        </p:blipFill>
        <p:spPr>
          <a:xfrm>
            <a:off x="152400" y="2006250"/>
            <a:ext cx="8839199" cy="1852246"/>
          </a:xfrm>
          <a:prstGeom prst="rect">
            <a:avLst/>
          </a:prstGeom>
          <a:noFill/>
          <a:ln>
            <a:noFill/>
          </a:ln>
        </p:spPr>
      </p:pic>
      <p:pic>
        <p:nvPicPr>
          <p:cNvPr id="1629" name="Google Shape;1629;p271"/>
          <p:cNvPicPr preferRelativeResize="0"/>
          <p:nvPr/>
        </p:nvPicPr>
        <p:blipFill>
          <a:blip r:embed="rId4">
            <a:alphaModFix/>
          </a:blip>
          <a:stretch>
            <a:fillRect/>
          </a:stretch>
        </p:blipFill>
        <p:spPr>
          <a:xfrm>
            <a:off x="152400" y="4043900"/>
            <a:ext cx="8839201" cy="625105"/>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Membuat Cookie</a:t>
            </a:r>
            <a:endParaRPr/>
          </a:p>
        </p:txBody>
      </p:sp>
      <p:pic>
        <p:nvPicPr>
          <p:cNvPr id="1635" name="Google Shape;1635;p272"/>
          <p:cNvPicPr preferRelativeResize="0"/>
          <p:nvPr/>
        </p:nvPicPr>
        <p:blipFill>
          <a:blip r:embed="rId3">
            <a:alphaModFix/>
          </a:blip>
          <a:stretch>
            <a:fillRect/>
          </a:stretch>
        </p:blipFill>
        <p:spPr>
          <a:xfrm>
            <a:off x="152400" y="2006250"/>
            <a:ext cx="8839200" cy="1925138"/>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Menerima Cookie</a:t>
            </a:r>
            <a:endParaRPr/>
          </a:p>
        </p:txBody>
      </p:sp>
      <p:sp>
        <p:nvSpPr>
          <p:cNvPr id="1641" name="Google Shape;1641;p2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membuat cookie di Response, secara otomatis Cookie akan disimpan di Browser sampai timeout atau expired</a:t>
            </a:r>
            <a:endParaRPr/>
          </a:p>
          <a:p>
            <a:pPr indent="-311150" lvl="0" marL="457200" rtl="0" algn="l">
              <a:spcBef>
                <a:spcPts val="0"/>
              </a:spcBef>
              <a:spcAft>
                <a:spcPts val="0"/>
              </a:spcAft>
              <a:buSzPts val="1300"/>
              <a:buChar char="●"/>
            </a:pPr>
            <a:r>
              <a:rPr lang="id"/>
              <a:t>Browser akan secara otomatis mengirim cookie tersebut ke domain dan path yang sudah ditentukan ketika kita membuat cookie</a:t>
            </a:r>
            <a:endParaRPr/>
          </a:p>
          <a:p>
            <a:pPr indent="-311150" lvl="0" marL="457200" rtl="0" algn="l">
              <a:spcBef>
                <a:spcPts val="0"/>
              </a:spcBef>
              <a:spcAft>
                <a:spcPts val="0"/>
              </a:spcAft>
              <a:buSzPts val="1300"/>
              <a:buChar char="●"/>
            </a:pPr>
            <a:r>
              <a:rPr lang="id"/>
              <a:t>Oleh karena itu, kita bisa menangkap data cookie tersebut di Response dengan method cookie(name, default) </a:t>
            </a:r>
            <a:endParaRPr/>
          </a:p>
          <a:p>
            <a:pPr indent="-311150" lvl="0" marL="457200" rtl="0" algn="l">
              <a:spcBef>
                <a:spcPts val="0"/>
              </a:spcBef>
              <a:spcAft>
                <a:spcPts val="0"/>
              </a:spcAft>
              <a:buSzPts val="1300"/>
              <a:buChar char="●"/>
            </a:pPr>
            <a:r>
              <a:rPr lang="id"/>
              <a:t>Atau jika ingin mengambil semua cookies dalam array, kita bisa gunakan $request-&gt;cookies-&gt;all()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Melihat Detail Informasi</a:t>
            </a:r>
            <a:endParaRPr/>
          </a:p>
        </p:txBody>
      </p:sp>
      <p:sp>
        <p:nvSpPr>
          <p:cNvPr id="305" name="Google Shape;305;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melihat detail informasi perintah yang terdapat di file artisan, kita bisa gunakan perintah :</a:t>
            </a:r>
            <a:br>
              <a:rPr lang="id"/>
            </a:br>
            <a:r>
              <a:rPr lang="id"/>
              <a:t>php artisan perintah --help</a:t>
            </a:r>
            <a:endParaRPr/>
          </a:p>
          <a:p>
            <a:pPr indent="-311150" lvl="0" marL="457200" rtl="0" algn="l">
              <a:spcBef>
                <a:spcPts val="0"/>
              </a:spcBef>
              <a:spcAft>
                <a:spcPts val="0"/>
              </a:spcAft>
              <a:buSzPts val="1300"/>
              <a:buChar char="●"/>
            </a:pPr>
            <a:r>
              <a:rPr lang="id"/>
              <a:t>Contoh :</a:t>
            </a:r>
            <a:br>
              <a:rPr lang="id"/>
            </a:br>
            <a:r>
              <a:rPr lang="id"/>
              <a:t>php artisan serve --help</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Menerima Cookie</a:t>
            </a:r>
            <a:endParaRPr/>
          </a:p>
        </p:txBody>
      </p:sp>
      <p:pic>
        <p:nvPicPr>
          <p:cNvPr id="1647" name="Google Shape;1647;p274"/>
          <p:cNvPicPr preferRelativeResize="0"/>
          <p:nvPr/>
        </p:nvPicPr>
        <p:blipFill>
          <a:blip r:embed="rId3">
            <a:alphaModFix/>
          </a:blip>
          <a:stretch>
            <a:fillRect/>
          </a:stretch>
        </p:blipFill>
        <p:spPr>
          <a:xfrm>
            <a:off x="152400" y="2006250"/>
            <a:ext cx="8839201" cy="2066981"/>
          </a:xfrm>
          <a:prstGeom prst="rect">
            <a:avLst/>
          </a:prstGeom>
          <a:noFill/>
          <a:ln>
            <a:noFill/>
          </a:ln>
        </p:spPr>
      </p:pic>
      <p:pic>
        <p:nvPicPr>
          <p:cNvPr id="1648" name="Google Shape;1648;p274"/>
          <p:cNvPicPr preferRelativeResize="0"/>
          <p:nvPr/>
        </p:nvPicPr>
        <p:blipFill>
          <a:blip r:embed="rId4">
            <a:alphaModFix/>
          </a:blip>
          <a:stretch>
            <a:fillRect/>
          </a:stretch>
        </p:blipFill>
        <p:spPr>
          <a:xfrm>
            <a:off x="152400" y="4225625"/>
            <a:ext cx="8839198" cy="488599"/>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2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Menerima Cookie</a:t>
            </a:r>
            <a:endParaRPr/>
          </a:p>
        </p:txBody>
      </p:sp>
      <p:pic>
        <p:nvPicPr>
          <p:cNvPr id="1654" name="Google Shape;1654;p275"/>
          <p:cNvPicPr preferRelativeResize="0"/>
          <p:nvPr/>
        </p:nvPicPr>
        <p:blipFill>
          <a:blip r:embed="rId3">
            <a:alphaModFix/>
          </a:blip>
          <a:stretch>
            <a:fillRect/>
          </a:stretch>
        </p:blipFill>
        <p:spPr>
          <a:xfrm>
            <a:off x="152400" y="2006250"/>
            <a:ext cx="8839199" cy="2968721"/>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2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Clear Cookie</a:t>
            </a:r>
            <a:endParaRPr/>
          </a:p>
        </p:txBody>
      </p:sp>
      <p:sp>
        <p:nvSpPr>
          <p:cNvPr id="1660" name="Google Shape;1660;p2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Tidak ada cara untuk menghapus cookie</a:t>
            </a:r>
            <a:endParaRPr/>
          </a:p>
          <a:p>
            <a:pPr indent="-311150" lvl="0" marL="457200" rtl="0" algn="l">
              <a:spcBef>
                <a:spcPts val="0"/>
              </a:spcBef>
              <a:spcAft>
                <a:spcPts val="0"/>
              </a:spcAft>
              <a:buSzPts val="1300"/>
              <a:buChar char="●"/>
            </a:pPr>
            <a:r>
              <a:rPr lang="id"/>
              <a:t>Namun jika kita ingin menghapus cookie, kita bisa membuat cookie dengan nama yang sama dengan value kosong, dan waktu expired secepatnya</a:t>
            </a:r>
            <a:endParaRPr/>
          </a:p>
          <a:p>
            <a:pPr indent="-311150" lvl="0" marL="457200" rtl="0" algn="l">
              <a:spcBef>
                <a:spcPts val="0"/>
              </a:spcBef>
              <a:spcAft>
                <a:spcPts val="0"/>
              </a:spcAft>
              <a:buSzPts val="1300"/>
              <a:buChar char="●"/>
            </a:pPr>
            <a:r>
              <a:rPr lang="id"/>
              <a:t>Di Laravel, hal ini bisa kita lakukan dengan menggunakan method withoutCookie(name)</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2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Clear Cookie</a:t>
            </a:r>
            <a:endParaRPr/>
          </a:p>
        </p:txBody>
      </p:sp>
      <p:pic>
        <p:nvPicPr>
          <p:cNvPr id="1666" name="Google Shape;1666;p277"/>
          <p:cNvPicPr preferRelativeResize="0"/>
          <p:nvPr/>
        </p:nvPicPr>
        <p:blipFill>
          <a:blip r:embed="rId3">
            <a:alphaModFix/>
          </a:blip>
          <a:stretch>
            <a:fillRect/>
          </a:stretch>
        </p:blipFill>
        <p:spPr>
          <a:xfrm>
            <a:off x="152400" y="2006250"/>
            <a:ext cx="8839199" cy="1915160"/>
          </a:xfrm>
          <a:prstGeom prst="rect">
            <a:avLst/>
          </a:prstGeom>
          <a:noFill/>
          <a:ln>
            <a:noFill/>
          </a:ln>
        </p:spPr>
      </p:pic>
      <p:pic>
        <p:nvPicPr>
          <p:cNvPr id="1667" name="Google Shape;1667;p277"/>
          <p:cNvPicPr preferRelativeResize="0"/>
          <p:nvPr/>
        </p:nvPicPr>
        <p:blipFill>
          <a:blip r:embed="rId4">
            <a:alphaModFix/>
          </a:blip>
          <a:stretch>
            <a:fillRect/>
          </a:stretch>
        </p:blipFill>
        <p:spPr>
          <a:xfrm>
            <a:off x="152400" y="4102000"/>
            <a:ext cx="8839201" cy="453292"/>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27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Redirect</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2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a:t>
            </a:r>
            <a:endParaRPr/>
          </a:p>
        </p:txBody>
      </p:sp>
      <p:sp>
        <p:nvSpPr>
          <p:cNvPr id="1678" name="Google Shape;1678;p2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bahas tentang redirect di materi Route, sekarang kita bahas lebih detail tentang redirect</a:t>
            </a:r>
            <a:endParaRPr/>
          </a:p>
          <a:p>
            <a:pPr indent="-311150" lvl="0" marL="457200" rtl="0" algn="l">
              <a:spcBef>
                <a:spcPts val="0"/>
              </a:spcBef>
              <a:spcAft>
                <a:spcPts val="0"/>
              </a:spcAft>
              <a:buSzPts val="1300"/>
              <a:buChar char="●"/>
            </a:pPr>
            <a:r>
              <a:rPr lang="id"/>
              <a:t>Redirect itu sendiri di Laravel direpresentasikan dalam response </a:t>
            </a:r>
            <a:r>
              <a:rPr lang="id"/>
              <a:t>Illuminate\Http\RedirectResponse</a:t>
            </a:r>
            <a:endParaRPr/>
          </a:p>
          <a:p>
            <a:pPr indent="-311150" lvl="0" marL="457200" rtl="0" algn="l">
              <a:spcBef>
                <a:spcPts val="0"/>
              </a:spcBef>
              <a:spcAft>
                <a:spcPts val="0"/>
              </a:spcAft>
              <a:buSzPts val="1300"/>
              <a:buChar char="●"/>
            </a:pPr>
            <a:r>
              <a:rPr lang="id"/>
              <a:t>Untuk membuat object redirect, kita bisa menggunakan helper function redirect(to)</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2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a:t>
            </a:r>
            <a:endParaRPr/>
          </a:p>
        </p:txBody>
      </p:sp>
      <p:pic>
        <p:nvPicPr>
          <p:cNvPr id="1684" name="Google Shape;1684;p280"/>
          <p:cNvPicPr preferRelativeResize="0"/>
          <p:nvPr/>
        </p:nvPicPr>
        <p:blipFill>
          <a:blip r:embed="rId3">
            <a:alphaModFix/>
          </a:blip>
          <a:stretch>
            <a:fillRect/>
          </a:stretch>
        </p:blipFill>
        <p:spPr>
          <a:xfrm>
            <a:off x="152400" y="1928807"/>
            <a:ext cx="8839200" cy="2294300"/>
          </a:xfrm>
          <a:prstGeom prst="rect">
            <a:avLst/>
          </a:prstGeom>
          <a:noFill/>
          <a:ln>
            <a:noFill/>
          </a:ln>
        </p:spPr>
      </p:pic>
      <p:pic>
        <p:nvPicPr>
          <p:cNvPr id="1685" name="Google Shape;1685;p280"/>
          <p:cNvPicPr preferRelativeResize="0"/>
          <p:nvPr/>
        </p:nvPicPr>
        <p:blipFill>
          <a:blip r:embed="rId4">
            <a:alphaModFix/>
          </a:blip>
          <a:stretch>
            <a:fillRect/>
          </a:stretch>
        </p:blipFill>
        <p:spPr>
          <a:xfrm>
            <a:off x="152400" y="4375507"/>
            <a:ext cx="8839199" cy="604118"/>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2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Redirect</a:t>
            </a:r>
            <a:endParaRPr/>
          </a:p>
        </p:txBody>
      </p:sp>
      <p:pic>
        <p:nvPicPr>
          <p:cNvPr id="1691" name="Google Shape;1691;p281"/>
          <p:cNvPicPr preferRelativeResize="0"/>
          <p:nvPr/>
        </p:nvPicPr>
        <p:blipFill>
          <a:blip r:embed="rId3">
            <a:alphaModFix/>
          </a:blip>
          <a:stretch>
            <a:fillRect/>
          </a:stretch>
        </p:blipFill>
        <p:spPr>
          <a:xfrm>
            <a:off x="152400" y="2006250"/>
            <a:ext cx="8839200" cy="1650765"/>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2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 to Named Routes</a:t>
            </a:r>
            <a:endParaRPr/>
          </a:p>
        </p:txBody>
      </p:sp>
      <p:sp>
        <p:nvSpPr>
          <p:cNvPr id="1697" name="Google Shape;1697;p28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tahu bahwa kita bisa menambahkan name di routes</a:t>
            </a:r>
            <a:endParaRPr/>
          </a:p>
          <a:p>
            <a:pPr indent="-311150" lvl="0" marL="457200" rtl="0" algn="l">
              <a:spcBef>
                <a:spcPts val="0"/>
              </a:spcBef>
              <a:spcAft>
                <a:spcPts val="0"/>
              </a:spcAft>
              <a:buSzPts val="1300"/>
              <a:buChar char="●"/>
            </a:pPr>
            <a:r>
              <a:rPr lang="id"/>
              <a:t>Laravel juga bisa melakukan redirect ke routes berdasarkan namanya, salah satu keuntungannya adalah kita bisa menambahkan parameter tanpa harus manual membuat path nya</a:t>
            </a:r>
            <a:endParaRPr/>
          </a:p>
          <a:p>
            <a:pPr indent="-311150" lvl="0" marL="457200" rtl="0" algn="l">
              <a:spcBef>
                <a:spcPts val="0"/>
              </a:spcBef>
              <a:spcAft>
                <a:spcPts val="0"/>
              </a:spcAft>
              <a:buSzPts val="1300"/>
              <a:buChar char="●"/>
            </a:pPr>
            <a:r>
              <a:rPr lang="id"/>
              <a:t>Kita bisa menggunakan method route(name, params) di RedirectResponse</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2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 To Named Routes</a:t>
            </a:r>
            <a:endParaRPr/>
          </a:p>
        </p:txBody>
      </p:sp>
      <p:pic>
        <p:nvPicPr>
          <p:cNvPr id="1703" name="Google Shape;1703;p283"/>
          <p:cNvPicPr preferRelativeResize="0"/>
          <p:nvPr/>
        </p:nvPicPr>
        <p:blipFill>
          <a:blip r:embed="rId3">
            <a:alphaModFix/>
          </a:blip>
          <a:stretch>
            <a:fillRect/>
          </a:stretch>
        </p:blipFill>
        <p:spPr>
          <a:xfrm>
            <a:off x="154200" y="1777650"/>
            <a:ext cx="8839201" cy="2327761"/>
          </a:xfrm>
          <a:prstGeom prst="rect">
            <a:avLst/>
          </a:prstGeom>
          <a:noFill/>
          <a:ln>
            <a:noFill/>
          </a:ln>
        </p:spPr>
      </p:pic>
      <p:pic>
        <p:nvPicPr>
          <p:cNvPr id="1704" name="Google Shape;1704;p283"/>
          <p:cNvPicPr preferRelativeResize="0"/>
          <p:nvPr/>
        </p:nvPicPr>
        <p:blipFill>
          <a:blip r:embed="rId4">
            <a:alphaModFix/>
          </a:blip>
          <a:stretch>
            <a:fillRect/>
          </a:stretch>
        </p:blipFill>
        <p:spPr>
          <a:xfrm>
            <a:off x="152400" y="4192350"/>
            <a:ext cx="8839199" cy="79722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Request Lifecycle</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2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Redirect to Named Routes</a:t>
            </a:r>
            <a:endParaRPr/>
          </a:p>
        </p:txBody>
      </p:sp>
      <p:pic>
        <p:nvPicPr>
          <p:cNvPr id="1710" name="Google Shape;1710;p284"/>
          <p:cNvPicPr preferRelativeResize="0"/>
          <p:nvPr/>
        </p:nvPicPr>
        <p:blipFill>
          <a:blip r:embed="rId3">
            <a:alphaModFix/>
          </a:blip>
          <a:stretch>
            <a:fillRect/>
          </a:stretch>
        </p:blipFill>
        <p:spPr>
          <a:xfrm>
            <a:off x="152400" y="2006250"/>
            <a:ext cx="8839197" cy="1677596"/>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2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 to Controller Action</a:t>
            </a:r>
            <a:endParaRPr/>
          </a:p>
        </p:txBody>
      </p:sp>
      <p:sp>
        <p:nvSpPr>
          <p:cNvPr id="1716" name="Google Shape;1716;p2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menggunakan Named Routes, kita juga bisa melakukan redirect ke Controller Action</a:t>
            </a:r>
            <a:endParaRPr/>
          </a:p>
          <a:p>
            <a:pPr indent="-311150" lvl="0" marL="457200" rtl="0" algn="l">
              <a:spcBef>
                <a:spcPts val="0"/>
              </a:spcBef>
              <a:spcAft>
                <a:spcPts val="0"/>
              </a:spcAft>
              <a:buSzPts val="1300"/>
              <a:buChar char="●"/>
            </a:pPr>
            <a:r>
              <a:rPr lang="id"/>
              <a:t>Secara otomatis nanti Laravel akan mencari path yang sesuai dengan Controller Action tersebut</a:t>
            </a:r>
            <a:endParaRPr/>
          </a:p>
          <a:p>
            <a:pPr indent="-311150" lvl="0" marL="457200" rtl="0" algn="l">
              <a:spcBef>
                <a:spcPts val="0"/>
              </a:spcBef>
              <a:spcAft>
                <a:spcPts val="0"/>
              </a:spcAft>
              <a:buSzPts val="1300"/>
              <a:buChar char="●"/>
            </a:pPr>
            <a:r>
              <a:rPr lang="id"/>
              <a:t>Kita bisa menggunakan method action(controller, params) di RedirectResponse</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2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 to Controller Action</a:t>
            </a:r>
            <a:endParaRPr/>
          </a:p>
        </p:txBody>
      </p:sp>
      <p:pic>
        <p:nvPicPr>
          <p:cNvPr id="1722" name="Google Shape;1722;p286"/>
          <p:cNvPicPr preferRelativeResize="0"/>
          <p:nvPr/>
        </p:nvPicPr>
        <p:blipFill>
          <a:blip r:embed="rId3">
            <a:alphaModFix/>
          </a:blip>
          <a:stretch>
            <a:fillRect/>
          </a:stretch>
        </p:blipFill>
        <p:spPr>
          <a:xfrm>
            <a:off x="152400" y="2006250"/>
            <a:ext cx="8839204" cy="2504084"/>
          </a:xfrm>
          <a:prstGeom prst="rect">
            <a:avLst/>
          </a:prstGeom>
          <a:noFill/>
          <a:ln>
            <a:noFill/>
          </a:ln>
        </p:spPr>
      </p:pic>
      <p:pic>
        <p:nvPicPr>
          <p:cNvPr id="1723" name="Google Shape;1723;p286"/>
          <p:cNvPicPr preferRelativeResize="0"/>
          <p:nvPr/>
        </p:nvPicPr>
        <p:blipFill>
          <a:blip r:embed="rId4">
            <a:alphaModFix/>
          </a:blip>
          <a:stretch>
            <a:fillRect/>
          </a:stretch>
        </p:blipFill>
        <p:spPr>
          <a:xfrm>
            <a:off x="152400" y="4573100"/>
            <a:ext cx="8839199" cy="435379"/>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2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Redirect to Controller Action</a:t>
            </a:r>
            <a:endParaRPr/>
          </a:p>
        </p:txBody>
      </p:sp>
      <p:pic>
        <p:nvPicPr>
          <p:cNvPr id="1729" name="Google Shape;1729;p287"/>
          <p:cNvPicPr preferRelativeResize="0"/>
          <p:nvPr/>
        </p:nvPicPr>
        <p:blipFill>
          <a:blip r:embed="rId3">
            <a:alphaModFix/>
          </a:blip>
          <a:stretch>
            <a:fillRect/>
          </a:stretch>
        </p:blipFill>
        <p:spPr>
          <a:xfrm>
            <a:off x="152400" y="2006250"/>
            <a:ext cx="8839200" cy="1770282"/>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2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 to External Domain</a:t>
            </a:r>
            <a:endParaRPr/>
          </a:p>
        </p:txBody>
      </p:sp>
      <p:sp>
        <p:nvSpPr>
          <p:cNvPr id="1735" name="Google Shape;1735;p2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redirect hanya dilakukan ke domain yang sama dengan lokasi domain aplikasi web Laravel nya</a:t>
            </a:r>
            <a:endParaRPr/>
          </a:p>
          <a:p>
            <a:pPr indent="-311150" lvl="0" marL="457200" rtl="0" algn="l">
              <a:spcBef>
                <a:spcPts val="0"/>
              </a:spcBef>
              <a:spcAft>
                <a:spcPts val="0"/>
              </a:spcAft>
              <a:buSzPts val="1300"/>
              <a:buChar char="●"/>
            </a:pPr>
            <a:r>
              <a:rPr lang="id"/>
              <a:t>Jika kita ingin melakukan redirect ke domain lain, kita bisa menggunakan method away(url) di RedirectResponse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 to External Domain</a:t>
            </a:r>
            <a:endParaRPr/>
          </a:p>
        </p:txBody>
      </p:sp>
      <p:pic>
        <p:nvPicPr>
          <p:cNvPr id="1741" name="Google Shape;1741;p289"/>
          <p:cNvPicPr preferRelativeResize="0"/>
          <p:nvPr/>
        </p:nvPicPr>
        <p:blipFill rotWithShape="1">
          <a:blip r:embed="rId3">
            <a:alphaModFix/>
          </a:blip>
          <a:srcRect b="22051" l="0" r="0" t="0"/>
          <a:stretch/>
        </p:blipFill>
        <p:spPr>
          <a:xfrm>
            <a:off x="152400" y="1853850"/>
            <a:ext cx="8839199" cy="1117275"/>
          </a:xfrm>
          <a:prstGeom prst="rect">
            <a:avLst/>
          </a:prstGeom>
          <a:noFill/>
          <a:ln>
            <a:noFill/>
          </a:ln>
        </p:spPr>
      </p:pic>
      <p:pic>
        <p:nvPicPr>
          <p:cNvPr id="1742" name="Google Shape;1742;p289"/>
          <p:cNvPicPr preferRelativeResize="0"/>
          <p:nvPr/>
        </p:nvPicPr>
        <p:blipFill>
          <a:blip r:embed="rId4">
            <a:alphaModFix/>
          </a:blip>
          <a:stretch>
            <a:fillRect/>
          </a:stretch>
        </p:blipFill>
        <p:spPr>
          <a:xfrm>
            <a:off x="152400" y="3123534"/>
            <a:ext cx="8839201" cy="513785"/>
          </a:xfrm>
          <a:prstGeom prst="rect">
            <a:avLst/>
          </a:prstGeom>
          <a:noFill/>
          <a:ln>
            <a:noFill/>
          </a:ln>
        </p:spPr>
      </p:pic>
      <p:pic>
        <p:nvPicPr>
          <p:cNvPr id="1743" name="Google Shape;1743;p289"/>
          <p:cNvPicPr preferRelativeResize="0"/>
          <p:nvPr/>
        </p:nvPicPr>
        <p:blipFill rotWithShape="1">
          <a:blip r:embed="rId5">
            <a:alphaModFix/>
          </a:blip>
          <a:srcRect b="19768" l="0" r="0" t="0"/>
          <a:stretch/>
        </p:blipFill>
        <p:spPr>
          <a:xfrm>
            <a:off x="152400" y="3789723"/>
            <a:ext cx="9143999" cy="1319600"/>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29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Middleware</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2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Middleware</a:t>
            </a:r>
            <a:endParaRPr/>
          </a:p>
        </p:txBody>
      </p:sp>
      <p:sp>
        <p:nvSpPr>
          <p:cNvPr id="1754" name="Google Shape;1754;p2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Middleware merupakan cara untuk melakukan filtering terhadap HTTP Request yang masuk ke aplikasi kita</a:t>
            </a:r>
            <a:endParaRPr/>
          </a:p>
          <a:p>
            <a:pPr indent="-311150" lvl="0" marL="457200" rtl="0" algn="l">
              <a:spcBef>
                <a:spcPts val="0"/>
              </a:spcBef>
              <a:spcAft>
                <a:spcPts val="0"/>
              </a:spcAft>
              <a:buSzPts val="1300"/>
              <a:buChar char="●"/>
            </a:pPr>
            <a:r>
              <a:rPr lang="id"/>
              <a:t>Laravel banyak sekali menggunakan middleware, contohnya melakukan enkripsi cookie, verifikasi CSRF, authentication dan lain-lain</a:t>
            </a:r>
            <a:endParaRPr/>
          </a:p>
          <a:p>
            <a:pPr indent="-311150" lvl="0" marL="457200" rtl="0" algn="l">
              <a:spcBef>
                <a:spcPts val="0"/>
              </a:spcBef>
              <a:spcAft>
                <a:spcPts val="0"/>
              </a:spcAft>
              <a:buSzPts val="1300"/>
              <a:buChar char="●"/>
            </a:pPr>
            <a:r>
              <a:rPr lang="id"/>
              <a:t>Semua middleware biasanya disimpan di folder app/Http/Middleware</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2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Middleware</a:t>
            </a:r>
            <a:endParaRPr/>
          </a:p>
        </p:txBody>
      </p:sp>
      <p:pic>
        <p:nvPicPr>
          <p:cNvPr id="1760" name="Google Shape;1760;p292"/>
          <p:cNvPicPr preferRelativeResize="0"/>
          <p:nvPr/>
        </p:nvPicPr>
        <p:blipFill>
          <a:blip r:embed="rId3">
            <a:alphaModFix/>
          </a:blip>
          <a:stretch>
            <a:fillRect/>
          </a:stretch>
        </p:blipFill>
        <p:spPr>
          <a:xfrm>
            <a:off x="781625" y="2006250"/>
            <a:ext cx="7584338" cy="2984852"/>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2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Multiple Middleware</a:t>
            </a:r>
            <a:endParaRPr/>
          </a:p>
        </p:txBody>
      </p:sp>
      <p:pic>
        <p:nvPicPr>
          <p:cNvPr id="1766" name="Google Shape;1766;p293"/>
          <p:cNvPicPr preferRelativeResize="0"/>
          <p:nvPr/>
        </p:nvPicPr>
        <p:blipFill>
          <a:blip r:embed="rId3">
            <a:alphaModFix/>
          </a:blip>
          <a:stretch>
            <a:fillRect/>
          </a:stretch>
        </p:blipFill>
        <p:spPr>
          <a:xfrm>
            <a:off x="219825" y="2019150"/>
            <a:ext cx="8707942" cy="29848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Lifecycle</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kita membuat kode program menggunakan Laravel, ada baiknya kita perlu tahu cara kerja Laravel itu sendiri</a:t>
            </a:r>
            <a:endParaRPr/>
          </a:p>
          <a:p>
            <a:pPr indent="-311150" lvl="0" marL="457200" rtl="0" algn="l">
              <a:spcBef>
                <a:spcPts val="0"/>
              </a:spcBef>
              <a:spcAft>
                <a:spcPts val="0"/>
              </a:spcAft>
              <a:buSzPts val="1300"/>
              <a:buChar char="●"/>
            </a:pPr>
            <a:r>
              <a:rPr lang="id"/>
              <a:t>Terutama bagaimana alur hidup dari request yang kita lakukan ke aplikasi Laravel</a:t>
            </a:r>
            <a:endParaRPr/>
          </a:p>
          <a:p>
            <a:pPr indent="-311150" lvl="0" marL="457200" rtl="0" algn="l">
              <a:spcBef>
                <a:spcPts val="0"/>
              </a:spcBef>
              <a:spcAft>
                <a:spcPts val="0"/>
              </a:spcAft>
              <a:buSzPts val="1300"/>
              <a:buChar char="●"/>
            </a:pPr>
            <a:r>
              <a:rPr lang="id"/>
              <a:t>Jika teman-teman sudah mengikuti kelas PHP MVC yang saya buat, harusnya tidak akan terlalu bingung, karena hampir sama cara kerja nya</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2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Middleware</a:t>
            </a:r>
            <a:endParaRPr/>
          </a:p>
        </p:txBody>
      </p:sp>
      <p:sp>
        <p:nvSpPr>
          <p:cNvPr id="1772" name="Google Shape;1772;p2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middleware, kita bisa gunakan file artisan dengan perintah :</a:t>
            </a:r>
            <a:br>
              <a:rPr lang="id"/>
            </a:br>
            <a:r>
              <a:rPr lang="id"/>
              <a:t>php artisan make:middleware NamaMiddleware</a:t>
            </a:r>
            <a:endParaRPr/>
          </a:p>
          <a:p>
            <a:pPr indent="-311150" lvl="0" marL="457200" rtl="0" algn="l">
              <a:spcBef>
                <a:spcPts val="0"/>
              </a:spcBef>
              <a:spcAft>
                <a:spcPts val="0"/>
              </a:spcAft>
              <a:buSzPts val="1300"/>
              <a:buChar char="●"/>
            </a:pPr>
            <a:r>
              <a:rPr lang="id"/>
              <a:t>Middleware mendukung dependency injection, jadi kita bisa menambahkan dependency yang kita butuhkan di constructor jika memang mau</a:t>
            </a:r>
            <a:endParaRPr/>
          </a:p>
          <a:p>
            <a:pPr indent="-311150" lvl="0" marL="457200" rtl="0" algn="l">
              <a:spcBef>
                <a:spcPts val="0"/>
              </a:spcBef>
              <a:spcAft>
                <a:spcPts val="0"/>
              </a:spcAft>
              <a:buSzPts val="1300"/>
              <a:buChar char="●"/>
            </a:pPr>
            <a:r>
              <a:rPr lang="id"/>
              <a:t>Middleware sebenarnya sebuah class sederhana, hanya memiliki method handle(request, closure) yang akan dipanggil sebelum request masuk ke controller kita</a:t>
            </a:r>
            <a:endParaRPr/>
          </a:p>
          <a:p>
            <a:pPr indent="-311150" lvl="0" marL="457200" rtl="0" algn="l">
              <a:spcBef>
                <a:spcPts val="0"/>
              </a:spcBef>
              <a:spcAft>
                <a:spcPts val="0"/>
              </a:spcAft>
              <a:buSzPts val="1300"/>
              <a:buChar char="●"/>
            </a:pPr>
            <a:r>
              <a:rPr lang="id"/>
              <a:t>Jika kita ingin meneruskan ke controller, kita bisa panggil closure(), sedangkan jika tidak, kita bisa melakukan manipulasi apapun itu di middleware</a:t>
            </a:r>
            <a:endParaRPr/>
          </a:p>
          <a:p>
            <a:pPr indent="-311150" lvl="0" marL="457200" rtl="0" algn="l">
              <a:spcBef>
                <a:spcPts val="0"/>
              </a:spcBef>
              <a:spcAft>
                <a:spcPts val="0"/>
              </a:spcAft>
              <a:buSzPts val="1300"/>
              <a:buChar char="●"/>
            </a:pPr>
            <a:r>
              <a:rPr lang="id"/>
              <a:t>Method handle() di middleware bisa mengembalikan Response</a:t>
            </a:r>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2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Global Middleware</a:t>
            </a:r>
            <a:endParaRPr/>
          </a:p>
        </p:txBody>
      </p:sp>
      <p:sp>
        <p:nvSpPr>
          <p:cNvPr id="1778" name="Google Shape;1778;p29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middleware tidak akan dieksekusi oleh Laravel, kita perlu meregistrasikan middleware nya terlebih dahulu ke aplikasi kita</a:t>
            </a:r>
            <a:endParaRPr/>
          </a:p>
          <a:p>
            <a:pPr indent="-311150" lvl="0" marL="457200" rtl="0" algn="l">
              <a:spcBef>
                <a:spcPts val="0"/>
              </a:spcBef>
              <a:spcAft>
                <a:spcPts val="0"/>
              </a:spcAft>
              <a:buSzPts val="1300"/>
              <a:buChar char="●"/>
            </a:pPr>
            <a:r>
              <a:rPr lang="id"/>
              <a:t>Kita bisa meregistrasikan middleware dengan beberapa cara</a:t>
            </a:r>
            <a:endParaRPr/>
          </a:p>
          <a:p>
            <a:pPr indent="-311150" lvl="0" marL="457200" rtl="0" algn="l">
              <a:spcBef>
                <a:spcPts val="0"/>
              </a:spcBef>
              <a:spcAft>
                <a:spcPts val="0"/>
              </a:spcAft>
              <a:buSzPts val="1300"/>
              <a:buChar char="●"/>
            </a:pPr>
            <a:r>
              <a:rPr lang="id"/>
              <a:t>Pertama kita bisa registrasikan middleware secara global</a:t>
            </a:r>
            <a:endParaRPr/>
          </a:p>
          <a:p>
            <a:pPr indent="-311150" lvl="0" marL="457200" rtl="0" algn="l">
              <a:spcBef>
                <a:spcPts val="0"/>
              </a:spcBef>
              <a:spcAft>
                <a:spcPts val="0"/>
              </a:spcAft>
              <a:buSzPts val="1300"/>
              <a:buChar char="●"/>
            </a:pPr>
            <a:r>
              <a:rPr lang="id"/>
              <a:t>Global, artinya middleware akan dieksekusi di semua route, ini kita bisa registrasikan di field $middleware di Kernel</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2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Middleware</a:t>
            </a:r>
            <a:endParaRPr/>
          </a:p>
        </p:txBody>
      </p:sp>
      <p:pic>
        <p:nvPicPr>
          <p:cNvPr id="1784" name="Google Shape;1784;p296"/>
          <p:cNvPicPr preferRelativeResize="0"/>
          <p:nvPr/>
        </p:nvPicPr>
        <p:blipFill>
          <a:blip r:embed="rId3">
            <a:alphaModFix/>
          </a:blip>
          <a:stretch>
            <a:fillRect/>
          </a:stretch>
        </p:blipFill>
        <p:spPr>
          <a:xfrm>
            <a:off x="152400" y="2006250"/>
            <a:ext cx="8839199" cy="2415485"/>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2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Middleware</a:t>
            </a:r>
            <a:endParaRPr/>
          </a:p>
        </p:txBody>
      </p:sp>
      <p:sp>
        <p:nvSpPr>
          <p:cNvPr id="1790" name="Google Shape;1790;p29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global, kita juga bisa registrasikan middleware per route, dimana kita bisa registrasikan satu-satu, atau bisa langsung buat group middleware</a:t>
            </a:r>
            <a:endParaRPr/>
          </a:p>
          <a:p>
            <a:pPr indent="-311150" lvl="0" marL="457200" rtl="0" algn="l">
              <a:spcBef>
                <a:spcPts val="0"/>
              </a:spcBef>
              <a:spcAft>
                <a:spcPts val="0"/>
              </a:spcAft>
              <a:buSzPts val="1300"/>
              <a:buChar char="●"/>
            </a:pPr>
            <a:r>
              <a:rPr lang="id"/>
              <a:t>Untuk registrasikan satu-satu middleware, kita bisa langsung menggunakan class middleware nya, atau membuat alias di $routeMiddleware di kelas Kernel</a:t>
            </a:r>
            <a:endParaRPr/>
          </a:p>
        </p:txBody>
      </p:sp>
      <p:pic>
        <p:nvPicPr>
          <p:cNvPr id="1791" name="Google Shape;1791;p297"/>
          <p:cNvPicPr preferRelativeResize="0"/>
          <p:nvPr/>
        </p:nvPicPr>
        <p:blipFill>
          <a:blip r:embed="rId3">
            <a:alphaModFix/>
          </a:blip>
          <a:stretch>
            <a:fillRect/>
          </a:stretch>
        </p:blipFill>
        <p:spPr>
          <a:xfrm>
            <a:off x="0" y="3263148"/>
            <a:ext cx="9143999" cy="1635103"/>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2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Middleware</a:t>
            </a:r>
            <a:endParaRPr/>
          </a:p>
        </p:txBody>
      </p:sp>
      <p:pic>
        <p:nvPicPr>
          <p:cNvPr id="1797" name="Google Shape;1797;p298"/>
          <p:cNvPicPr preferRelativeResize="0"/>
          <p:nvPr/>
        </p:nvPicPr>
        <p:blipFill>
          <a:blip r:embed="rId3">
            <a:alphaModFix/>
          </a:blip>
          <a:stretch>
            <a:fillRect/>
          </a:stretch>
        </p:blipFill>
        <p:spPr>
          <a:xfrm>
            <a:off x="152400" y="2006250"/>
            <a:ext cx="8839200" cy="115394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2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Middleware</a:t>
            </a:r>
            <a:endParaRPr/>
          </a:p>
        </p:txBody>
      </p:sp>
      <p:pic>
        <p:nvPicPr>
          <p:cNvPr id="1803" name="Google Shape;1803;p299"/>
          <p:cNvPicPr preferRelativeResize="0"/>
          <p:nvPr/>
        </p:nvPicPr>
        <p:blipFill>
          <a:blip r:embed="rId3">
            <a:alphaModFix/>
          </a:blip>
          <a:stretch>
            <a:fillRect/>
          </a:stretch>
        </p:blipFill>
        <p:spPr>
          <a:xfrm>
            <a:off x="152400" y="2006250"/>
            <a:ext cx="4251849" cy="1814275"/>
          </a:xfrm>
          <a:prstGeom prst="rect">
            <a:avLst/>
          </a:prstGeom>
          <a:noFill/>
          <a:ln>
            <a:noFill/>
          </a:ln>
        </p:spPr>
      </p:pic>
      <p:pic>
        <p:nvPicPr>
          <p:cNvPr id="1804" name="Google Shape;1804;p299"/>
          <p:cNvPicPr preferRelativeResize="0"/>
          <p:nvPr/>
        </p:nvPicPr>
        <p:blipFill>
          <a:blip r:embed="rId4">
            <a:alphaModFix/>
          </a:blip>
          <a:stretch>
            <a:fillRect/>
          </a:stretch>
        </p:blipFill>
        <p:spPr>
          <a:xfrm>
            <a:off x="4556649" y="2006250"/>
            <a:ext cx="4434951" cy="2170792"/>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3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Middleware Group</a:t>
            </a:r>
            <a:endParaRPr/>
          </a:p>
        </p:txBody>
      </p:sp>
      <p:sp>
        <p:nvSpPr>
          <p:cNvPr id="1810" name="Google Shape;1810;p3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menggabungkan beberapa middleware dalam satu group, sehingga ketika membutuhkannya, kita cukup sebutkan nama group nya saja</a:t>
            </a:r>
            <a:endParaRPr/>
          </a:p>
          <a:p>
            <a:pPr indent="-311150" lvl="0" marL="457200" rtl="0" algn="l">
              <a:spcBef>
                <a:spcPts val="0"/>
              </a:spcBef>
              <a:spcAft>
                <a:spcPts val="0"/>
              </a:spcAft>
              <a:buSzPts val="1300"/>
              <a:buChar char="●"/>
            </a:pPr>
            <a:r>
              <a:rPr lang="id"/>
              <a:t>Laravel mendukung hal tersebut, kita bisa buat nama group dan middleware-middleware yang tersedia di group tersebut di property $middlewareGroups di kelas Kernel</a:t>
            </a:r>
            <a:endParaRPr/>
          </a:p>
          <a:p>
            <a:pPr indent="-311150" lvl="0" marL="457200" rtl="0" algn="l">
              <a:spcBef>
                <a:spcPts val="0"/>
              </a:spcBef>
              <a:spcAft>
                <a:spcPts val="0"/>
              </a:spcAft>
              <a:buSzPts val="1300"/>
              <a:buChar char="●"/>
            </a:pPr>
            <a:r>
              <a:rPr lang="id"/>
              <a:t>Untuk menggunakan middleware group tersebut, kita cukup sebut nama group nya saja</a:t>
            </a:r>
            <a:endParaRPr/>
          </a:p>
        </p:txBody>
      </p:sp>
      <p:pic>
        <p:nvPicPr>
          <p:cNvPr id="1811" name="Google Shape;1811;p300"/>
          <p:cNvPicPr preferRelativeResize="0"/>
          <p:nvPr/>
        </p:nvPicPr>
        <p:blipFill>
          <a:blip r:embed="rId3">
            <a:alphaModFix/>
          </a:blip>
          <a:stretch>
            <a:fillRect/>
          </a:stretch>
        </p:blipFill>
        <p:spPr>
          <a:xfrm>
            <a:off x="0" y="3491387"/>
            <a:ext cx="9144001" cy="1503626"/>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3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Middleware Group</a:t>
            </a:r>
            <a:endParaRPr/>
          </a:p>
        </p:txBody>
      </p:sp>
      <p:pic>
        <p:nvPicPr>
          <p:cNvPr id="1817" name="Google Shape;1817;p301"/>
          <p:cNvPicPr preferRelativeResize="0"/>
          <p:nvPr/>
        </p:nvPicPr>
        <p:blipFill>
          <a:blip r:embed="rId3">
            <a:alphaModFix/>
          </a:blip>
          <a:stretch>
            <a:fillRect/>
          </a:stretch>
        </p:blipFill>
        <p:spPr>
          <a:xfrm>
            <a:off x="152400" y="2006250"/>
            <a:ext cx="8839200" cy="1534401"/>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3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Middleware Parameter</a:t>
            </a:r>
            <a:endParaRPr/>
          </a:p>
        </p:txBody>
      </p:sp>
      <p:sp>
        <p:nvSpPr>
          <p:cNvPr id="1823" name="Google Shape;1823;p3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ingin menambahkan dependency di middleware, kita bisa manfaatkan dependency injection di Laravel, namun bagaimana jika kita hanya ingin mengirimkan parameter sederhana saja?</a:t>
            </a:r>
            <a:endParaRPr/>
          </a:p>
          <a:p>
            <a:pPr indent="-311150" lvl="0" marL="457200" rtl="0" algn="l">
              <a:spcBef>
                <a:spcPts val="0"/>
              </a:spcBef>
              <a:spcAft>
                <a:spcPts val="0"/>
              </a:spcAft>
              <a:buSzPts val="1300"/>
              <a:buChar char="●"/>
            </a:pPr>
            <a:r>
              <a:rPr lang="id"/>
              <a:t>Kita bisa lakukan itu di handle() method, cukup tambahkan parameter tambahan setelah $next parameter, dan kita bisa kirim parameter tersebut ketika memanggil middleware nya dengan menggunakan : (titik dua), lalu jika ada lebih dari satu parameter, gunakan koma sebagai pemisahnya</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3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Middleware Parameter</a:t>
            </a:r>
            <a:endParaRPr/>
          </a:p>
        </p:txBody>
      </p:sp>
      <p:pic>
        <p:nvPicPr>
          <p:cNvPr id="1829" name="Google Shape;1829;p303"/>
          <p:cNvPicPr preferRelativeResize="0"/>
          <p:nvPr/>
        </p:nvPicPr>
        <p:blipFill rotWithShape="1">
          <a:blip r:embed="rId3">
            <a:alphaModFix/>
          </a:blip>
          <a:srcRect b="14354" l="0" r="0" t="0"/>
          <a:stretch/>
        </p:blipFill>
        <p:spPr>
          <a:xfrm>
            <a:off x="152400" y="1847396"/>
            <a:ext cx="8839200" cy="1901388"/>
          </a:xfrm>
          <a:prstGeom prst="rect">
            <a:avLst/>
          </a:prstGeom>
          <a:noFill/>
          <a:ln>
            <a:noFill/>
          </a:ln>
        </p:spPr>
      </p:pic>
      <p:pic>
        <p:nvPicPr>
          <p:cNvPr id="1830" name="Google Shape;1830;p303"/>
          <p:cNvPicPr preferRelativeResize="0"/>
          <p:nvPr/>
        </p:nvPicPr>
        <p:blipFill>
          <a:blip r:embed="rId4">
            <a:alphaModFix/>
          </a:blip>
          <a:stretch>
            <a:fillRect/>
          </a:stretch>
        </p:blipFill>
        <p:spPr>
          <a:xfrm>
            <a:off x="152400" y="3901184"/>
            <a:ext cx="8839198" cy="10028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public/index.php</a:t>
            </a:r>
            <a:endParaRPr/>
          </a:p>
        </p:txBody>
      </p:sp>
      <p:sp>
        <p:nvSpPr>
          <p:cNvPr id="322" name="Google Shape;322;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Entry point pertama dari aplikasi Laravel adalah sebuah file index.php yang terdapat di folder public</a:t>
            </a:r>
            <a:endParaRPr/>
          </a:p>
          <a:p>
            <a:pPr indent="-311150" lvl="0" marL="457200" rtl="0" algn="l">
              <a:spcBef>
                <a:spcPts val="0"/>
              </a:spcBef>
              <a:spcAft>
                <a:spcPts val="0"/>
              </a:spcAft>
              <a:buSzPts val="1300"/>
              <a:buChar char="●"/>
            </a:pPr>
            <a:r>
              <a:rPr lang="id"/>
              <a:t>Semua request yang masuk ke aplikasi Laravel, maka akan masuk melalui file ini</a:t>
            </a:r>
            <a:endParaRPr/>
          </a:p>
          <a:p>
            <a:pPr indent="-311150" lvl="0" marL="457200" rtl="0" algn="l">
              <a:spcBef>
                <a:spcPts val="0"/>
              </a:spcBef>
              <a:spcAft>
                <a:spcPts val="0"/>
              </a:spcAft>
              <a:buSzPts val="1300"/>
              <a:buChar char="●"/>
            </a:pPr>
            <a:r>
              <a:rPr lang="id"/>
              <a:t>File ini sengaja disimpan di dalam folder public tersendiri, agar file-file kode program lainnya tidak bisa diakses via URL </a:t>
            </a:r>
            <a:endParaRPr/>
          </a:p>
          <a:p>
            <a:pPr indent="-311150" lvl="0" marL="457200" rtl="0" algn="l">
              <a:spcBef>
                <a:spcPts val="0"/>
              </a:spcBef>
              <a:spcAft>
                <a:spcPts val="0"/>
              </a:spcAft>
              <a:buSzPts val="1300"/>
              <a:buChar char="●"/>
            </a:pPr>
            <a:r>
              <a:rPr lang="id"/>
              <a:t>Ini file index.php sebenarnya tidak ada yang kompleks, hanya me-load framework Laravel, dan menjalankan kode program yang kita buat</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3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Middleware Parameter</a:t>
            </a:r>
            <a:endParaRPr/>
          </a:p>
        </p:txBody>
      </p:sp>
      <p:pic>
        <p:nvPicPr>
          <p:cNvPr id="1836" name="Google Shape;1836;p304"/>
          <p:cNvPicPr preferRelativeResize="0"/>
          <p:nvPr/>
        </p:nvPicPr>
        <p:blipFill>
          <a:blip r:embed="rId3">
            <a:alphaModFix/>
          </a:blip>
          <a:stretch>
            <a:fillRect/>
          </a:stretch>
        </p:blipFill>
        <p:spPr>
          <a:xfrm>
            <a:off x="152400" y="2006250"/>
            <a:ext cx="8839201" cy="1095022"/>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3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Exclude Middleware</a:t>
            </a:r>
            <a:endParaRPr/>
          </a:p>
        </p:txBody>
      </p:sp>
      <p:sp>
        <p:nvSpPr>
          <p:cNvPr id="1842" name="Google Shape;1842;p3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tahu bahwa di Laravel, terdapat group middleware bernama web dan api, disana sudah banyak sekali middleware yang sudah secara default disediakan oleh Laravel</a:t>
            </a:r>
            <a:endParaRPr/>
          </a:p>
          <a:p>
            <a:pPr indent="-311150" lvl="0" marL="457200" rtl="0" algn="l">
              <a:spcBef>
                <a:spcPts val="0"/>
              </a:spcBef>
              <a:spcAft>
                <a:spcPts val="0"/>
              </a:spcAft>
              <a:buSzPts val="1300"/>
              <a:buChar char="●"/>
            </a:pPr>
            <a:r>
              <a:rPr lang="id"/>
              <a:t>Kadang kita ingin meng-exclude atau membuat middleware di dalam sebuah route, pada kasus seperti ini kita bisa lakukan ketika menambahkan route</a:t>
            </a:r>
            <a:endParaRPr/>
          </a:p>
          <a:p>
            <a:pPr indent="-311150" lvl="0" marL="457200" rtl="0" algn="l">
              <a:spcBef>
                <a:spcPts val="0"/>
              </a:spcBef>
              <a:spcAft>
                <a:spcPts val="0"/>
              </a:spcAft>
              <a:buSzPts val="1300"/>
              <a:buChar char="●"/>
            </a:pPr>
            <a:r>
              <a:rPr lang="id"/>
              <a:t>Kita bisa gunakan method withoutMiddleware() pada Route</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3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Exclude Middleware</a:t>
            </a:r>
            <a:endParaRPr/>
          </a:p>
        </p:txBody>
      </p:sp>
      <p:pic>
        <p:nvPicPr>
          <p:cNvPr id="1848" name="Google Shape;1848;p306"/>
          <p:cNvPicPr preferRelativeResize="0"/>
          <p:nvPr/>
        </p:nvPicPr>
        <p:blipFill>
          <a:blip r:embed="rId3">
            <a:alphaModFix/>
          </a:blip>
          <a:stretch>
            <a:fillRect/>
          </a:stretch>
        </p:blipFill>
        <p:spPr>
          <a:xfrm>
            <a:off x="152400" y="2006250"/>
            <a:ext cx="8839202" cy="886284"/>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30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Cross Site Request Forgery</a:t>
            </a:r>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3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CSRF (Cross Site Request Forgery)</a:t>
            </a:r>
            <a:endParaRPr/>
          </a:p>
        </p:txBody>
      </p:sp>
      <p:sp>
        <p:nvSpPr>
          <p:cNvPr id="1859" name="Google Shape;1859;p3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CSRF merupakan salah satu security exploit yang biasanya dilakukan untuk mengirim action ke aplikasi web kita dari web orang lain alias cross domain</a:t>
            </a:r>
            <a:endParaRPr/>
          </a:p>
          <a:p>
            <a:pPr indent="-311150" lvl="0" marL="457200" rtl="0" algn="l">
              <a:spcBef>
                <a:spcPts val="0"/>
              </a:spcBef>
              <a:spcAft>
                <a:spcPts val="0"/>
              </a:spcAft>
              <a:buSzPts val="1300"/>
              <a:buChar char="●"/>
            </a:pPr>
            <a:r>
              <a:rPr lang="id"/>
              <a:t>Hal ini sangat berbahaya, terutama misal ketika action yang dipanggil adalah action yang sangat berpotensi merugikan, misal mengirim uang misalnya</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3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CSRF</a:t>
            </a:r>
            <a:endParaRPr/>
          </a:p>
        </p:txBody>
      </p:sp>
      <p:pic>
        <p:nvPicPr>
          <p:cNvPr id="1865" name="Google Shape;1865;p309"/>
          <p:cNvPicPr preferRelativeResize="0"/>
          <p:nvPr/>
        </p:nvPicPr>
        <p:blipFill>
          <a:blip r:embed="rId3">
            <a:alphaModFix/>
          </a:blip>
          <a:stretch>
            <a:fillRect/>
          </a:stretch>
        </p:blipFill>
        <p:spPr>
          <a:xfrm>
            <a:off x="152400" y="2006250"/>
            <a:ext cx="8420102" cy="2984851"/>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3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Cara Melindungi dari CSRF</a:t>
            </a:r>
            <a:endParaRPr/>
          </a:p>
        </p:txBody>
      </p:sp>
      <p:sp>
        <p:nvSpPr>
          <p:cNvPr id="1871" name="Google Shape;1871;p3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cara untuk melindungi dari CSRF adalah mewajibkan token ketika melakukan aksi POST ke aplikasi Laravel kita</a:t>
            </a:r>
            <a:endParaRPr/>
          </a:p>
          <a:p>
            <a:pPr indent="-311150" lvl="0" marL="457200" rtl="0" algn="l">
              <a:spcBef>
                <a:spcPts val="0"/>
              </a:spcBef>
              <a:spcAft>
                <a:spcPts val="0"/>
              </a:spcAft>
              <a:buSzPts val="1300"/>
              <a:buChar char="●"/>
            </a:pPr>
            <a:r>
              <a:rPr lang="id"/>
              <a:t>Caranya sangat sederhana, kita cukup tambahkan input berupa token yang hanya diketahui oleh aplikasi kita, dan ketika di submit menggunakan POST, token tersebut dikirim dari form HTML ke aplikasi kita</a:t>
            </a:r>
            <a:endParaRPr/>
          </a:p>
          <a:p>
            <a:pPr indent="-311150" lvl="0" marL="457200" rtl="0" algn="l">
              <a:spcBef>
                <a:spcPts val="0"/>
              </a:spcBef>
              <a:spcAft>
                <a:spcPts val="0"/>
              </a:spcAft>
              <a:buSzPts val="1300"/>
              <a:buChar char="●"/>
            </a:pPr>
            <a:r>
              <a:rPr lang="id"/>
              <a:t>Jika token valid, maka kita tahu bahwa itu adalah aksi dari web kita sendiri, jika tidak valid, maka kita akan reject request tersebut</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3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CSRF Token</a:t>
            </a:r>
            <a:endParaRPr/>
          </a:p>
        </p:txBody>
      </p:sp>
      <p:sp>
        <p:nvSpPr>
          <p:cNvPr id="1877" name="Google Shape;1877;p31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token, Laravel sudah menyediakan function bernama csrf_token() yang digunakan untuk mendapatkan token session user</a:t>
            </a:r>
            <a:endParaRPr/>
          </a:p>
          <a:p>
            <a:pPr indent="-311150" lvl="0" marL="457200" rtl="0" algn="l">
              <a:spcBef>
                <a:spcPts val="0"/>
              </a:spcBef>
              <a:spcAft>
                <a:spcPts val="0"/>
              </a:spcAft>
              <a:buSzPts val="1300"/>
              <a:buChar char="●"/>
            </a:pPr>
            <a:r>
              <a:rPr lang="id"/>
              <a:t>Setiap kita mengakses website di Laravel, Laravel akan menjalankan session, dan akan menyimpan CSRF token</a:t>
            </a:r>
            <a:endParaRPr/>
          </a:p>
          <a:p>
            <a:pPr indent="-311150" lvl="0" marL="457200" rtl="0" algn="l">
              <a:spcBef>
                <a:spcPts val="0"/>
              </a:spcBef>
              <a:spcAft>
                <a:spcPts val="0"/>
              </a:spcAft>
              <a:buSzPts val="1300"/>
              <a:buChar char="●"/>
            </a:pPr>
            <a:r>
              <a:rPr lang="id"/>
              <a:t>Jika kita ingin melakukan POST request, maka kita wajib mengirimkan token tersebut di input</a:t>
            </a:r>
            <a:endParaRPr/>
          </a:p>
          <a:p>
            <a:pPr indent="-311150" lvl="0" marL="457200" rtl="0" algn="l">
              <a:spcBef>
                <a:spcPts val="0"/>
              </a:spcBef>
              <a:spcAft>
                <a:spcPts val="0"/>
              </a:spcAft>
              <a:buSzPts val="1300"/>
              <a:buChar char="●"/>
            </a:pPr>
            <a:r>
              <a:rPr lang="id"/>
              <a:t>Laravel akan mengecek token melalui input name _token</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3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Input Form</a:t>
            </a:r>
            <a:endParaRPr/>
          </a:p>
        </p:txBody>
      </p:sp>
      <p:pic>
        <p:nvPicPr>
          <p:cNvPr id="1883" name="Google Shape;1883;p312"/>
          <p:cNvPicPr preferRelativeResize="0"/>
          <p:nvPr/>
        </p:nvPicPr>
        <p:blipFill>
          <a:blip r:embed="rId3">
            <a:alphaModFix/>
          </a:blip>
          <a:stretch>
            <a:fillRect/>
          </a:stretch>
        </p:blipFill>
        <p:spPr>
          <a:xfrm>
            <a:off x="152400" y="2006250"/>
            <a:ext cx="8839202" cy="2449271"/>
          </a:xfrm>
          <a:prstGeom prst="rect">
            <a:avLst/>
          </a:prstGeom>
          <a:noFill/>
          <a:ln>
            <a:noFill/>
          </a:ln>
        </p:spPr>
      </p:pic>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3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Form Controller</a:t>
            </a:r>
            <a:endParaRPr/>
          </a:p>
        </p:txBody>
      </p:sp>
      <p:pic>
        <p:nvPicPr>
          <p:cNvPr id="1889" name="Google Shape;1889;p313"/>
          <p:cNvPicPr preferRelativeResize="0"/>
          <p:nvPr/>
        </p:nvPicPr>
        <p:blipFill>
          <a:blip r:embed="rId3">
            <a:alphaModFix/>
          </a:blip>
          <a:stretch>
            <a:fillRect/>
          </a:stretch>
        </p:blipFill>
        <p:spPr>
          <a:xfrm>
            <a:off x="152400" y="2006250"/>
            <a:ext cx="8839201" cy="28645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Kernel</a:t>
            </a:r>
            <a:endParaRPr/>
          </a:p>
        </p:txBody>
      </p:sp>
      <p:sp>
        <p:nvSpPr>
          <p:cNvPr id="328" name="Google Shape;328;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Dari index.php, request akan dilanjutkan ke class Kernel</a:t>
            </a:r>
            <a:endParaRPr/>
          </a:p>
          <a:p>
            <a:pPr indent="-311150" lvl="0" marL="457200" rtl="0" algn="l">
              <a:spcBef>
                <a:spcPts val="0"/>
              </a:spcBef>
              <a:spcAft>
                <a:spcPts val="0"/>
              </a:spcAft>
              <a:buSzPts val="1300"/>
              <a:buChar char="●"/>
            </a:pPr>
            <a:r>
              <a:rPr lang="id"/>
              <a:t>Di Laravel, terdapat dua jenis Kernel, HTTP Kernel, dan Console Kernel. HTTP Kernel digunakan untuk menangani request berupa HTTP, sedangkan Console Kernel digunakan untuk menangani request berupa perintah console</a:t>
            </a:r>
            <a:endParaRPr/>
          </a:p>
          <a:p>
            <a:pPr indent="-311150" lvl="0" marL="457200" rtl="0" algn="l">
              <a:spcBef>
                <a:spcPts val="0"/>
              </a:spcBef>
              <a:spcAft>
                <a:spcPts val="0"/>
              </a:spcAft>
              <a:buSzPts val="1300"/>
              <a:buChar char="●"/>
            </a:pPr>
            <a:r>
              <a:rPr lang="id"/>
              <a:t>Pada kelas ini kita bahas tentang HTTP Kernel, jadi ketika request web masuk ke index.php, maka request akan dilanjutkan ke HTTP Kernel</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3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a:t>
            </a:r>
            <a:endParaRPr/>
          </a:p>
        </p:txBody>
      </p:sp>
      <p:pic>
        <p:nvPicPr>
          <p:cNvPr id="1895" name="Google Shape;1895;p314"/>
          <p:cNvPicPr preferRelativeResize="0"/>
          <p:nvPr/>
        </p:nvPicPr>
        <p:blipFill>
          <a:blip r:embed="rId3">
            <a:alphaModFix/>
          </a:blip>
          <a:stretch>
            <a:fillRect/>
          </a:stretch>
        </p:blipFill>
        <p:spPr>
          <a:xfrm>
            <a:off x="152400" y="2006250"/>
            <a:ext cx="8839203" cy="819124"/>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3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AJAX</a:t>
            </a:r>
            <a:endParaRPr/>
          </a:p>
        </p:txBody>
      </p:sp>
      <p:sp>
        <p:nvSpPr>
          <p:cNvPr id="1901" name="Google Shape;1901;p3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Bagaimana jika request yang dilakukan di web nya menggunakan AJAX?</a:t>
            </a:r>
            <a:endParaRPr/>
          </a:p>
          <a:p>
            <a:pPr indent="-311150" lvl="0" marL="457200" rtl="0" algn="l">
              <a:spcBef>
                <a:spcPts val="0"/>
              </a:spcBef>
              <a:spcAft>
                <a:spcPts val="0"/>
              </a:spcAft>
              <a:buSzPts val="1300"/>
              <a:buChar char="●"/>
            </a:pPr>
            <a:r>
              <a:rPr lang="id"/>
              <a:t>Selain menggunakan input name _token, untuk mengirim csrf token nya, kita juga bisa menggunakan header X-CSRF-TOKEN</a:t>
            </a:r>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31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Route Group</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3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Group</a:t>
            </a:r>
            <a:endParaRPr/>
          </a:p>
        </p:txBody>
      </p:sp>
      <p:sp>
        <p:nvSpPr>
          <p:cNvPr id="1912" name="Google Shape;1912;p3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grouping Route, dimana dengan melakukan grouping Route, kita bisa share konfigurasi antar Route dalam satu group</a:t>
            </a:r>
            <a:endParaRPr/>
          </a:p>
          <a:p>
            <a:pPr indent="-311150" lvl="0" marL="457200" rtl="0" algn="l">
              <a:spcBef>
                <a:spcPts val="0"/>
              </a:spcBef>
              <a:spcAft>
                <a:spcPts val="0"/>
              </a:spcAft>
              <a:buSzPts val="1300"/>
              <a:buChar char="●"/>
            </a:pPr>
            <a:r>
              <a:rPr lang="id"/>
              <a:t>Ini lebih mudah dibanding membuat konfigurasi Route satu per satu</a:t>
            </a:r>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3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Prefix</a:t>
            </a:r>
            <a:endParaRPr/>
          </a:p>
        </p:txBody>
      </p:sp>
      <p:sp>
        <p:nvSpPr>
          <p:cNvPr id="1918" name="Google Shape;1918;p3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pembuatan Route Prefix, dimana kita bisa membuat prefix (awalan) untuk url route</a:t>
            </a:r>
            <a:endParaRPr/>
          </a:p>
          <a:p>
            <a:pPr indent="-311150" lvl="0" marL="457200" rtl="0" algn="l">
              <a:spcBef>
                <a:spcPts val="0"/>
              </a:spcBef>
              <a:spcAft>
                <a:spcPts val="0"/>
              </a:spcAft>
              <a:buSzPts val="1300"/>
              <a:buChar char="●"/>
            </a:pPr>
            <a:r>
              <a:rPr lang="id"/>
              <a:t>Ini sangat berguna ketika kita ingin membuat Route dengan URL yang awalannya hampir sama semua</a:t>
            </a:r>
            <a:endParaRPr/>
          </a:p>
          <a:p>
            <a:pPr indent="-311150" lvl="0" marL="457200" rtl="0" algn="l">
              <a:spcBef>
                <a:spcPts val="0"/>
              </a:spcBef>
              <a:spcAft>
                <a:spcPts val="0"/>
              </a:spcAft>
              <a:buSzPts val="1300"/>
              <a:buChar char="●"/>
            </a:pPr>
            <a:r>
              <a:rPr lang="id"/>
              <a:t>Kita bisa menggunakan function Route::prefix(prefix)-&gt;group(closure)</a:t>
            </a:r>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3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Prefix</a:t>
            </a:r>
            <a:endParaRPr/>
          </a:p>
        </p:txBody>
      </p:sp>
      <p:pic>
        <p:nvPicPr>
          <p:cNvPr id="1924" name="Google Shape;1924;p319"/>
          <p:cNvPicPr preferRelativeResize="0"/>
          <p:nvPr/>
        </p:nvPicPr>
        <p:blipFill>
          <a:blip r:embed="rId3">
            <a:alphaModFix/>
          </a:blip>
          <a:stretch>
            <a:fillRect/>
          </a:stretch>
        </p:blipFill>
        <p:spPr>
          <a:xfrm>
            <a:off x="152400" y="2006250"/>
            <a:ext cx="8839197" cy="1676055"/>
          </a:xfrm>
          <a:prstGeom prst="rect">
            <a:avLst/>
          </a:prstGeom>
          <a:noFill/>
          <a:ln>
            <a:noFill/>
          </a:ln>
        </p:spPr>
      </p:pic>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3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Middleware</a:t>
            </a:r>
            <a:endParaRPr/>
          </a:p>
        </p:txBody>
      </p:sp>
      <p:sp>
        <p:nvSpPr>
          <p:cNvPr id="1930" name="Google Shape;1930;p3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 Middleware mendukung grouping berdasarkan middleware, dimana secara otomatis semua route akan memiliki middleware tersebut</a:t>
            </a:r>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3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Middleware</a:t>
            </a:r>
            <a:endParaRPr/>
          </a:p>
        </p:txBody>
      </p:sp>
      <p:pic>
        <p:nvPicPr>
          <p:cNvPr id="1936" name="Google Shape;1936;p321"/>
          <p:cNvPicPr preferRelativeResize="0"/>
          <p:nvPr/>
        </p:nvPicPr>
        <p:blipFill>
          <a:blip r:embed="rId3">
            <a:alphaModFix/>
          </a:blip>
          <a:stretch>
            <a:fillRect/>
          </a:stretch>
        </p:blipFill>
        <p:spPr>
          <a:xfrm>
            <a:off x="152400" y="2006250"/>
            <a:ext cx="8839200" cy="1919294"/>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p3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Controller</a:t>
            </a:r>
            <a:endParaRPr/>
          </a:p>
        </p:txBody>
      </p:sp>
      <p:sp>
        <p:nvSpPr>
          <p:cNvPr id="1942" name="Google Shape;1942;p3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 controller memungkinkan kita membuat route dengan controller yang sama</a:t>
            </a:r>
            <a:endParaRPr/>
          </a:p>
          <a:p>
            <a:pPr indent="-311150" lvl="0" marL="457200" rtl="0" algn="l">
              <a:spcBef>
                <a:spcPts val="0"/>
              </a:spcBef>
              <a:spcAft>
                <a:spcPts val="0"/>
              </a:spcAft>
              <a:buSzPts val="1300"/>
              <a:buChar char="●"/>
            </a:pPr>
            <a:r>
              <a:rPr lang="id"/>
              <a:t>Ini mempermudah ketika kita ingin membuat beberapa route dengan class controller yang sama</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3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Controller</a:t>
            </a:r>
            <a:endParaRPr/>
          </a:p>
        </p:txBody>
      </p:sp>
      <p:pic>
        <p:nvPicPr>
          <p:cNvPr id="1948" name="Google Shape;1948;p323"/>
          <p:cNvPicPr preferRelativeResize="0"/>
          <p:nvPr/>
        </p:nvPicPr>
        <p:blipFill>
          <a:blip r:embed="rId3">
            <a:alphaModFix/>
          </a:blip>
          <a:stretch>
            <a:fillRect/>
          </a:stretch>
        </p:blipFill>
        <p:spPr>
          <a:xfrm>
            <a:off x="152400" y="2006250"/>
            <a:ext cx="8839201" cy="17273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8"/>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Provider</a:t>
            </a:r>
            <a:endParaRPr/>
          </a:p>
        </p:txBody>
      </p:sp>
      <p:sp>
        <p:nvSpPr>
          <p:cNvPr id="334" name="Google Shape;334;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Kernel sendiri sebenarnya adalah core dari logic aplikasi, dimana di dalam Kernel, request yang masuk di tangani sampai mendapatkan response</a:t>
            </a:r>
            <a:endParaRPr/>
          </a:p>
          <a:p>
            <a:pPr indent="-311150" lvl="0" marL="457200" rtl="0" algn="l">
              <a:spcBef>
                <a:spcPts val="0"/>
              </a:spcBef>
              <a:spcAft>
                <a:spcPts val="0"/>
              </a:spcAft>
              <a:buSzPts val="1300"/>
              <a:buChar char="●"/>
            </a:pPr>
            <a:r>
              <a:rPr lang="id"/>
              <a:t>Kernel melakukan beberapa hal, pertama Kernel melakukan proses bootstraping, yaitu me-load yang namanya Service Provider, yang akan kita bahas di materi terpisah</a:t>
            </a:r>
            <a:endParaRPr/>
          </a:p>
          <a:p>
            <a:pPr indent="-311150" lvl="0" marL="457200" rtl="0" algn="l">
              <a:spcBef>
                <a:spcPts val="0"/>
              </a:spcBef>
              <a:spcAft>
                <a:spcPts val="0"/>
              </a:spcAft>
              <a:buSzPts val="1300"/>
              <a:buChar char="●"/>
            </a:pPr>
            <a:r>
              <a:rPr lang="id"/>
              <a:t>Laravel akan melakukan iterasi semua Service Provider dan melakukan proses registrasi dan juga bootstraping untuk semua Service Provider</a:t>
            </a:r>
            <a:endParaRPr/>
          </a:p>
          <a:p>
            <a:pPr indent="-311150" lvl="0" marL="457200" rtl="0" algn="l">
              <a:spcBef>
                <a:spcPts val="0"/>
              </a:spcBef>
              <a:spcAft>
                <a:spcPts val="0"/>
              </a:spcAft>
              <a:buSzPts val="1300"/>
              <a:buChar char="●"/>
            </a:pPr>
            <a:r>
              <a:rPr lang="id"/>
              <a:t>Service Provider ini lah yang bertanggung jawab melakukan bootstraping semua komponen di Laravel, seperti database, queue, validation, routing dan lain-lain</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3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Multiple Route Group</a:t>
            </a:r>
            <a:endParaRPr/>
          </a:p>
        </p:txBody>
      </p:sp>
      <p:sp>
        <p:nvSpPr>
          <p:cNvPr id="1954" name="Google Shape;1954;p3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 juga bisa menggunakan beberapa jenis group, misal kita ingin membuat group dengan nama prefix sama, dan middleware sama, maka bisa kita lakukan juga dengan Route di Laravel</a:t>
            </a:r>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3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Multiple Route Group</a:t>
            </a:r>
            <a:endParaRPr/>
          </a:p>
        </p:txBody>
      </p:sp>
      <p:pic>
        <p:nvPicPr>
          <p:cNvPr id="1960" name="Google Shape;1960;p325"/>
          <p:cNvPicPr preferRelativeResize="0"/>
          <p:nvPr/>
        </p:nvPicPr>
        <p:blipFill>
          <a:blip r:embed="rId3">
            <a:alphaModFix/>
          </a:blip>
          <a:stretch>
            <a:fillRect/>
          </a:stretch>
        </p:blipFill>
        <p:spPr>
          <a:xfrm>
            <a:off x="152400" y="2006250"/>
            <a:ext cx="8839199" cy="1748676"/>
          </a:xfrm>
          <a:prstGeom prst="rect">
            <a:avLst/>
          </a:prstGeom>
          <a:noFill/>
          <a:ln>
            <a:noFill/>
          </a:ln>
        </p:spPr>
      </p:pic>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3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URL Generation</a:t>
            </a:r>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3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URL Generation</a:t>
            </a:r>
            <a:endParaRPr/>
          </a:p>
        </p:txBody>
      </p:sp>
      <p:sp>
        <p:nvSpPr>
          <p:cNvPr id="1971" name="Google Shape;1971;p3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menyediakan beberapa cara untuk membuat URL di aplikasi kita</a:t>
            </a:r>
            <a:endParaRPr/>
          </a:p>
          <a:p>
            <a:pPr indent="-311150" lvl="0" marL="457200" rtl="0" algn="l">
              <a:spcBef>
                <a:spcPts val="0"/>
              </a:spcBef>
              <a:spcAft>
                <a:spcPts val="0"/>
              </a:spcAft>
              <a:buSzPts val="1300"/>
              <a:buChar char="●"/>
            </a:pPr>
            <a:r>
              <a:rPr lang="id"/>
              <a:t>Ini sangat berguna ketika kita butuh membuat link di View atau Response</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3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Current URL</a:t>
            </a:r>
            <a:endParaRPr/>
          </a:p>
        </p:txBody>
      </p:sp>
      <p:sp>
        <p:nvSpPr>
          <p:cNvPr id="1977" name="Google Shape;1977;p3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mengakses URL Saat ini, sebenarnya kita bisa menggunakan object Request</a:t>
            </a:r>
            <a:endParaRPr/>
          </a:p>
          <a:p>
            <a:pPr indent="-311150" lvl="0" marL="457200" rtl="0" algn="l">
              <a:spcBef>
                <a:spcPts val="0"/>
              </a:spcBef>
              <a:spcAft>
                <a:spcPts val="0"/>
              </a:spcAft>
              <a:buSzPts val="1300"/>
              <a:buChar char="●"/>
            </a:pPr>
            <a:r>
              <a:rPr lang="id"/>
              <a:t>Namun jika dalam keadaan tidak ada object Request, kita bisa menggunakan class Illuminate\Routing\UrlGenerator</a:t>
            </a:r>
            <a:endParaRPr/>
          </a:p>
          <a:p>
            <a:pPr indent="-311150" lvl="0" marL="457200" rtl="0" algn="l">
              <a:spcBef>
                <a:spcPts val="0"/>
              </a:spcBef>
              <a:spcAft>
                <a:spcPts val="0"/>
              </a:spcAft>
              <a:buSzPts val="1300"/>
              <a:buChar char="●"/>
            </a:pPr>
            <a:r>
              <a:rPr lang="id"/>
              <a:t>Untuk membuat class UrlGenerator, kita bisa menggunakan helper function url() atau facade URL</a:t>
            </a:r>
            <a:endParaRPr/>
          </a:p>
          <a:p>
            <a:pPr indent="-311150" lvl="0" marL="457200" rtl="0" algn="l">
              <a:spcBef>
                <a:spcPts val="0"/>
              </a:spcBef>
              <a:spcAft>
                <a:spcPts val="0"/>
              </a:spcAft>
              <a:buSzPts val="1300"/>
              <a:buChar char="●"/>
            </a:pPr>
            <a:r>
              <a:rPr lang="id"/>
              <a:t>url()-&gt;current() untuk mendapatkan url saat ini tanpa query param</a:t>
            </a:r>
            <a:endParaRPr/>
          </a:p>
          <a:p>
            <a:pPr indent="-311150" lvl="0" marL="457200" rtl="0" algn="l">
              <a:spcBef>
                <a:spcPts val="0"/>
              </a:spcBef>
              <a:spcAft>
                <a:spcPts val="0"/>
              </a:spcAft>
              <a:buSzPts val="1300"/>
              <a:buChar char="●"/>
            </a:pPr>
            <a:r>
              <a:rPr lang="id"/>
              <a:t>url()-&gt;full() untuk mendapatkan url saat ini dengan query param</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sp>
        <p:nvSpPr>
          <p:cNvPr id="1982" name="Google Shape;1982;p3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Current URL</a:t>
            </a:r>
            <a:endParaRPr/>
          </a:p>
        </p:txBody>
      </p:sp>
      <p:pic>
        <p:nvPicPr>
          <p:cNvPr id="1983" name="Google Shape;1983;p329"/>
          <p:cNvPicPr preferRelativeResize="0"/>
          <p:nvPr/>
        </p:nvPicPr>
        <p:blipFill>
          <a:blip r:embed="rId3">
            <a:alphaModFix/>
          </a:blip>
          <a:stretch>
            <a:fillRect/>
          </a:stretch>
        </p:blipFill>
        <p:spPr>
          <a:xfrm>
            <a:off x="152400" y="2006250"/>
            <a:ext cx="8839202" cy="1203636"/>
          </a:xfrm>
          <a:prstGeom prst="rect">
            <a:avLst/>
          </a:prstGeom>
          <a:noFill/>
          <a:ln>
            <a:noFill/>
          </a:ln>
        </p:spPr>
      </p:pic>
      <p:pic>
        <p:nvPicPr>
          <p:cNvPr id="1984" name="Google Shape;1984;p329"/>
          <p:cNvPicPr preferRelativeResize="0"/>
          <p:nvPr/>
        </p:nvPicPr>
        <p:blipFill>
          <a:blip r:embed="rId4">
            <a:alphaModFix/>
          </a:blip>
          <a:stretch>
            <a:fillRect/>
          </a:stretch>
        </p:blipFill>
        <p:spPr>
          <a:xfrm>
            <a:off x="152400" y="3362286"/>
            <a:ext cx="8839197" cy="1597722"/>
          </a:xfrm>
          <a:prstGeom prst="rect">
            <a:avLst/>
          </a:prstGeom>
          <a:noFill/>
          <a:ln>
            <a:noFill/>
          </a:ln>
        </p:spPr>
      </p:pic>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3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URL untuk Named Routes</a:t>
            </a:r>
            <a:endParaRPr/>
          </a:p>
        </p:txBody>
      </p:sp>
      <p:sp>
        <p:nvSpPr>
          <p:cNvPr id="1990" name="Google Shape;1990;p3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URLGenerator juga bisa digunakan untuk membuat link menuju named routes</a:t>
            </a:r>
            <a:endParaRPr/>
          </a:p>
          <a:p>
            <a:pPr indent="-311150" lvl="0" marL="457200" rtl="0" algn="l">
              <a:spcBef>
                <a:spcPts val="0"/>
              </a:spcBef>
              <a:spcAft>
                <a:spcPts val="0"/>
              </a:spcAft>
              <a:buSzPts val="1300"/>
              <a:buChar char="●"/>
            </a:pPr>
            <a:r>
              <a:rPr lang="id"/>
              <a:t>Kita bisa menggunakan method route(name, parameters) atau URL::route(name, parameters) atau url()-&gt;route(name, parameters)</a:t>
            </a:r>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3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URL untuk Named Routes</a:t>
            </a:r>
            <a:endParaRPr/>
          </a:p>
        </p:txBody>
      </p:sp>
      <p:pic>
        <p:nvPicPr>
          <p:cNvPr id="1996" name="Google Shape;1996;p331"/>
          <p:cNvPicPr preferRelativeResize="0"/>
          <p:nvPr/>
        </p:nvPicPr>
        <p:blipFill>
          <a:blip r:embed="rId3">
            <a:alphaModFix/>
          </a:blip>
          <a:stretch>
            <a:fillRect/>
          </a:stretch>
        </p:blipFill>
        <p:spPr>
          <a:xfrm>
            <a:off x="152400" y="2006250"/>
            <a:ext cx="8839200" cy="1281187"/>
          </a:xfrm>
          <a:prstGeom prst="rect">
            <a:avLst/>
          </a:prstGeom>
          <a:noFill/>
          <a:ln>
            <a:noFill/>
          </a:ln>
        </p:spPr>
      </p:pic>
      <p:pic>
        <p:nvPicPr>
          <p:cNvPr id="1997" name="Google Shape;1997;p331"/>
          <p:cNvPicPr preferRelativeResize="0"/>
          <p:nvPr/>
        </p:nvPicPr>
        <p:blipFill>
          <a:blip r:embed="rId4">
            <a:alphaModFix/>
          </a:blip>
          <a:stretch>
            <a:fillRect/>
          </a:stretch>
        </p:blipFill>
        <p:spPr>
          <a:xfrm>
            <a:off x="152400" y="3439837"/>
            <a:ext cx="8839199" cy="1372402"/>
          </a:xfrm>
          <a:prstGeom prst="rect">
            <a:avLst/>
          </a:prstGeom>
          <a:noFill/>
          <a:ln>
            <a:noFill/>
          </a:ln>
        </p:spPr>
      </p:pic>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3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URL untuk Controller Action</a:t>
            </a:r>
            <a:endParaRPr/>
          </a:p>
        </p:txBody>
      </p:sp>
      <p:sp>
        <p:nvSpPr>
          <p:cNvPr id="2003" name="Google Shape;2003;p3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URLGenerator juga bisa digunakan untuk membuat link menuju controller action</a:t>
            </a:r>
            <a:endParaRPr/>
          </a:p>
          <a:p>
            <a:pPr indent="-311150" lvl="0" marL="457200" rtl="0" algn="l">
              <a:spcBef>
                <a:spcPts val="0"/>
              </a:spcBef>
              <a:spcAft>
                <a:spcPts val="0"/>
              </a:spcAft>
              <a:buSzPts val="1300"/>
              <a:buChar char="●"/>
            </a:pPr>
            <a:r>
              <a:rPr lang="id"/>
              <a:t>Laravel secara otomatis akan mencarikan path yang sesuai di route dengan controller action tersebut</a:t>
            </a:r>
            <a:endParaRPr/>
          </a:p>
          <a:p>
            <a:pPr indent="-311150" lvl="0" marL="457200" rtl="0" algn="l">
              <a:spcBef>
                <a:spcPts val="0"/>
              </a:spcBef>
              <a:spcAft>
                <a:spcPts val="0"/>
              </a:spcAft>
              <a:buSzPts val="1300"/>
              <a:buChar char="●"/>
            </a:pPr>
            <a:r>
              <a:rPr lang="id"/>
              <a:t>Kita bisa menggunakan method action(controllerAction, parameters), atau URL::action(controllerAction, parameters), atau url()-&gt;action(controllerAction, parameters)</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3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URL untuk Controller Action</a:t>
            </a:r>
            <a:endParaRPr/>
          </a:p>
        </p:txBody>
      </p:sp>
      <p:pic>
        <p:nvPicPr>
          <p:cNvPr id="2009" name="Google Shape;2009;p333"/>
          <p:cNvPicPr preferRelativeResize="0"/>
          <p:nvPr/>
        </p:nvPicPr>
        <p:blipFill>
          <a:blip r:embed="rId3">
            <a:alphaModFix/>
          </a:blip>
          <a:stretch>
            <a:fillRect/>
          </a:stretch>
        </p:blipFill>
        <p:spPr>
          <a:xfrm>
            <a:off x="152400" y="2006250"/>
            <a:ext cx="8839202" cy="1049717"/>
          </a:xfrm>
          <a:prstGeom prst="rect">
            <a:avLst/>
          </a:prstGeom>
          <a:noFill/>
          <a:ln>
            <a:noFill/>
          </a:ln>
        </p:spPr>
      </p:pic>
      <p:pic>
        <p:nvPicPr>
          <p:cNvPr id="2010" name="Google Shape;2010;p333"/>
          <p:cNvPicPr preferRelativeResize="0"/>
          <p:nvPr/>
        </p:nvPicPr>
        <p:blipFill>
          <a:blip r:embed="rId4">
            <a:alphaModFix/>
          </a:blip>
          <a:stretch>
            <a:fillRect/>
          </a:stretch>
        </p:blipFill>
        <p:spPr>
          <a:xfrm>
            <a:off x="152400" y="3208367"/>
            <a:ext cx="8839199" cy="12513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Testing</a:t>
            </a:r>
            <a:endParaRP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33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Session</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3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Session</a:t>
            </a:r>
            <a:endParaRPr/>
          </a:p>
        </p:txBody>
      </p:sp>
      <p:sp>
        <p:nvSpPr>
          <p:cNvPr id="2021" name="Google Shape;2021;p3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kita ketahui, bahwa HTTP itu stateless, artinya setiap request dilakukan secara independent, dan tidak ada hubungannya dengan request lain</a:t>
            </a:r>
            <a:endParaRPr/>
          </a:p>
          <a:p>
            <a:pPr indent="-311150" lvl="0" marL="457200" rtl="0" algn="l">
              <a:spcBef>
                <a:spcPts val="0"/>
              </a:spcBef>
              <a:spcAft>
                <a:spcPts val="0"/>
              </a:spcAft>
              <a:buSzPts val="1300"/>
              <a:buChar char="●"/>
            </a:pPr>
            <a:r>
              <a:rPr lang="id"/>
              <a:t>Session digunakan untuk menyimpan data yang bisa digunakan antar request, dan biasanya session disimpan di persistent storage</a:t>
            </a:r>
            <a:endParaRPr/>
          </a:p>
          <a:p>
            <a:pPr indent="-311150" lvl="0" marL="457200" rtl="0" algn="l">
              <a:spcBef>
                <a:spcPts val="0"/>
              </a:spcBef>
              <a:spcAft>
                <a:spcPts val="0"/>
              </a:spcAft>
              <a:buSzPts val="1300"/>
              <a:buChar char="●"/>
            </a:pPr>
            <a:r>
              <a:rPr lang="id"/>
              <a:t>Laravel menyediakan abstraction layer untuk kita mengelola session, sehingga kita tidak perlu menggunakan PHP session lagi</a:t>
            </a:r>
            <a:endParaRPr/>
          </a:p>
          <a:p>
            <a:pPr indent="-311150" lvl="0" marL="457200" rtl="0" algn="l">
              <a:spcBef>
                <a:spcPts val="0"/>
              </a:spcBef>
              <a:spcAft>
                <a:spcPts val="0"/>
              </a:spcAft>
              <a:buSzPts val="1300"/>
              <a:buChar char="●"/>
            </a:pPr>
            <a:r>
              <a:rPr lang="id"/>
              <a:t>Semua konfigurasi Laravel session terdapat di file config/session.php</a:t>
            </a:r>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3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Session Driver</a:t>
            </a:r>
            <a:endParaRPr/>
          </a:p>
        </p:txBody>
      </p:sp>
      <p:sp>
        <p:nvSpPr>
          <p:cNvPr id="2027" name="Google Shape;2027;p3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banyak sekali session driver, yaitu tempat session itu disimpan</a:t>
            </a:r>
            <a:endParaRPr/>
          </a:p>
          <a:p>
            <a:pPr indent="-311150" lvl="0" marL="457200" rtl="0" algn="l">
              <a:spcBef>
                <a:spcPts val="0"/>
              </a:spcBef>
              <a:spcAft>
                <a:spcPts val="0"/>
              </a:spcAft>
              <a:buSzPts val="1300"/>
              <a:buChar char="●"/>
            </a:pPr>
            <a:r>
              <a:rPr lang="id"/>
              <a:t>file, session disimpan di storage/framework/sessions</a:t>
            </a:r>
            <a:endParaRPr/>
          </a:p>
          <a:p>
            <a:pPr indent="-311150" lvl="0" marL="457200" rtl="0" algn="l">
              <a:spcBef>
                <a:spcPts val="0"/>
              </a:spcBef>
              <a:spcAft>
                <a:spcPts val="0"/>
              </a:spcAft>
              <a:buSzPts val="1300"/>
              <a:buChar char="●"/>
            </a:pPr>
            <a:r>
              <a:rPr lang="id"/>
              <a:t>cookie, session disimpan di cookie dan di enkripsi</a:t>
            </a:r>
            <a:endParaRPr/>
          </a:p>
          <a:p>
            <a:pPr indent="-311150" lvl="0" marL="457200" rtl="0" algn="l">
              <a:spcBef>
                <a:spcPts val="0"/>
              </a:spcBef>
              <a:spcAft>
                <a:spcPts val="0"/>
              </a:spcAft>
              <a:buSzPts val="1300"/>
              <a:buChar char="●"/>
            </a:pPr>
            <a:r>
              <a:rPr lang="id"/>
              <a:t>database, session disimpan di database</a:t>
            </a:r>
            <a:endParaRPr/>
          </a:p>
          <a:p>
            <a:pPr indent="-311150" lvl="0" marL="457200" rtl="0" algn="l">
              <a:spcBef>
                <a:spcPts val="0"/>
              </a:spcBef>
              <a:spcAft>
                <a:spcPts val="0"/>
              </a:spcAft>
              <a:buSzPts val="1300"/>
              <a:buChar char="●"/>
            </a:pPr>
            <a:r>
              <a:rPr lang="id"/>
              <a:t>memcache / redis, session disimpan di in memory database</a:t>
            </a:r>
            <a:endParaRPr/>
          </a:p>
          <a:p>
            <a:pPr indent="-311150" lvl="0" marL="457200" rtl="0" algn="l">
              <a:spcBef>
                <a:spcPts val="0"/>
              </a:spcBef>
              <a:spcAft>
                <a:spcPts val="0"/>
              </a:spcAft>
              <a:buSzPts val="1300"/>
              <a:buChar char="●"/>
            </a:pPr>
            <a:r>
              <a:rPr lang="id"/>
              <a:t>dynamodb, session disimpan di amazon dynamidb</a:t>
            </a:r>
            <a:endParaRPr/>
          </a:p>
          <a:p>
            <a:pPr indent="-311150" lvl="0" marL="457200" rtl="0" algn="l">
              <a:spcBef>
                <a:spcPts val="0"/>
              </a:spcBef>
              <a:spcAft>
                <a:spcPts val="0"/>
              </a:spcAft>
              <a:buSzPts val="1300"/>
              <a:buChar char="●"/>
            </a:pPr>
            <a:r>
              <a:rPr lang="id"/>
              <a:t>array, session disimpan di in memory array</a:t>
            </a:r>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3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a:t>
            </a:r>
            <a:r>
              <a:rPr lang="id"/>
              <a:t> Session</a:t>
            </a:r>
            <a:endParaRPr/>
          </a:p>
        </p:txBody>
      </p:sp>
      <p:sp>
        <p:nvSpPr>
          <p:cNvPr id="2033" name="Google Shape;2033;p3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Session direpresentasikan dalam interface Illuminate\Contracts\Session\Session</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https://laravel.com/api/9.x/Illuminate/Contracts/Session/Session.html</a:t>
            </a:r>
            <a:r>
              <a:rPr lang="id"/>
              <a:t> </a:t>
            </a:r>
            <a:endParaRPr/>
          </a:p>
          <a:p>
            <a:pPr indent="-311150" lvl="0" marL="457200" rtl="0" algn="l">
              <a:spcBef>
                <a:spcPts val="0"/>
              </a:spcBef>
              <a:spcAft>
                <a:spcPts val="0"/>
              </a:spcAft>
              <a:buSzPts val="1300"/>
              <a:buChar char="●"/>
            </a:pPr>
            <a:r>
              <a:rPr lang="id"/>
              <a:t>Untuk mendapatkan object Session, ada banyak caranya</a:t>
            </a:r>
            <a:endParaRPr/>
          </a:p>
          <a:p>
            <a:pPr indent="-311150" lvl="0" marL="457200" rtl="0" algn="l">
              <a:spcBef>
                <a:spcPts val="0"/>
              </a:spcBef>
              <a:spcAft>
                <a:spcPts val="0"/>
              </a:spcAft>
              <a:buSzPts val="1300"/>
              <a:buChar char="●"/>
            </a:pPr>
            <a:r>
              <a:rPr lang="id"/>
              <a:t>Kita bisa menggunakan method session() dari object Request</a:t>
            </a:r>
            <a:endParaRPr/>
          </a:p>
          <a:p>
            <a:pPr indent="-311150" lvl="0" marL="457200" rtl="0" algn="l">
              <a:spcBef>
                <a:spcPts val="0"/>
              </a:spcBef>
              <a:spcAft>
                <a:spcPts val="0"/>
              </a:spcAft>
              <a:buSzPts val="1300"/>
              <a:buChar char="●"/>
            </a:pPr>
            <a:r>
              <a:rPr lang="id"/>
              <a:t>Atau bisa menggunakan helper method session()</a:t>
            </a:r>
            <a:endParaRPr/>
          </a:p>
          <a:p>
            <a:pPr indent="-311150" lvl="0" marL="457200" rtl="0" algn="l">
              <a:spcBef>
                <a:spcPts val="0"/>
              </a:spcBef>
              <a:spcAft>
                <a:spcPts val="0"/>
              </a:spcAft>
              <a:buSzPts val="1300"/>
              <a:buChar char="●"/>
            </a:pPr>
            <a:r>
              <a:rPr lang="id"/>
              <a:t>Atau bisa menggunakan facade Session</a:t>
            </a:r>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3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Menyimpan Data ke Session</a:t>
            </a:r>
            <a:endParaRPr/>
          </a:p>
        </p:txBody>
      </p:sp>
      <p:sp>
        <p:nvSpPr>
          <p:cNvPr id="2039" name="Google Shape;2039;p3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Ada banyak method yang bisa kita gunakan untuk menyimpan data ke Session</a:t>
            </a:r>
            <a:endParaRPr/>
          </a:p>
          <a:p>
            <a:pPr indent="-311150" lvl="0" marL="457200" rtl="0" algn="l">
              <a:spcBef>
                <a:spcPts val="0"/>
              </a:spcBef>
              <a:spcAft>
                <a:spcPts val="0"/>
              </a:spcAft>
              <a:buSzPts val="1300"/>
              <a:buChar char="●"/>
            </a:pPr>
            <a:r>
              <a:rPr lang="id"/>
              <a:t>put(key, value), menyimpan data dengan key dan value </a:t>
            </a:r>
            <a:endParaRPr/>
          </a:p>
          <a:p>
            <a:pPr indent="-311150" lvl="0" marL="457200" rtl="0" algn="l">
              <a:spcBef>
                <a:spcPts val="0"/>
              </a:spcBef>
              <a:spcAft>
                <a:spcPts val="0"/>
              </a:spcAft>
              <a:buSzPts val="1300"/>
              <a:buChar char="●"/>
            </a:pPr>
            <a:r>
              <a:rPr lang="id"/>
              <a:t>push(key, value), menambah data ke array dengan key dan value </a:t>
            </a:r>
            <a:endParaRPr/>
          </a:p>
          <a:p>
            <a:pPr indent="-311150" lvl="0" marL="457200" rtl="0" algn="l">
              <a:spcBef>
                <a:spcPts val="0"/>
              </a:spcBef>
              <a:spcAft>
                <a:spcPts val="0"/>
              </a:spcAft>
              <a:buSzPts val="1300"/>
              <a:buChar char="●"/>
            </a:pPr>
            <a:r>
              <a:rPr lang="id"/>
              <a:t>pull(key, value), mengambil data di array, dan menghapusnya</a:t>
            </a:r>
            <a:endParaRPr/>
          </a:p>
          <a:p>
            <a:pPr indent="-311150" lvl="0" marL="457200" rtl="0" algn="l">
              <a:spcBef>
                <a:spcPts val="0"/>
              </a:spcBef>
              <a:spcAft>
                <a:spcPts val="0"/>
              </a:spcAft>
              <a:buSzPts val="1300"/>
              <a:buChar char="●"/>
            </a:pPr>
            <a:r>
              <a:rPr lang="id"/>
              <a:t>increment(key, increment), menaikkan value di session</a:t>
            </a:r>
            <a:endParaRPr/>
          </a:p>
          <a:p>
            <a:pPr indent="-311150" lvl="0" marL="457200" rtl="0" algn="l">
              <a:spcBef>
                <a:spcPts val="0"/>
              </a:spcBef>
              <a:spcAft>
                <a:spcPts val="0"/>
              </a:spcAft>
              <a:buSzPts val="1300"/>
              <a:buChar char="●"/>
            </a:pPr>
            <a:r>
              <a:rPr lang="id"/>
              <a:t>decrement(key, decrement), menurunkan value di session</a:t>
            </a:r>
            <a:endParaRPr/>
          </a:p>
          <a:p>
            <a:pPr indent="-311150" lvl="0" marL="457200" rtl="0" algn="l">
              <a:spcBef>
                <a:spcPts val="0"/>
              </a:spcBef>
              <a:spcAft>
                <a:spcPts val="0"/>
              </a:spcAft>
              <a:buSzPts val="1300"/>
              <a:buChar char="●"/>
            </a:pPr>
            <a:r>
              <a:rPr lang="id"/>
              <a:t>forget(key), menghapus data di session</a:t>
            </a:r>
            <a:endParaRPr/>
          </a:p>
          <a:p>
            <a:pPr indent="-311150" lvl="0" marL="457200" rtl="0" algn="l">
              <a:spcBef>
                <a:spcPts val="0"/>
              </a:spcBef>
              <a:spcAft>
                <a:spcPts val="0"/>
              </a:spcAft>
              <a:buSzPts val="1300"/>
              <a:buChar char="●"/>
            </a:pPr>
            <a:r>
              <a:rPr lang="id"/>
              <a:t>flush(), menghapus semua data di session</a:t>
            </a:r>
            <a:endParaRPr/>
          </a:p>
          <a:p>
            <a:pPr indent="-311150" lvl="0" marL="457200" rtl="0" algn="l">
              <a:spcBef>
                <a:spcPts val="0"/>
              </a:spcBef>
              <a:spcAft>
                <a:spcPts val="0"/>
              </a:spcAft>
              <a:buSzPts val="1300"/>
              <a:buChar char="●"/>
            </a:pPr>
            <a:r>
              <a:rPr lang="id"/>
              <a:t>invalidate(), menghapus semua data, dan membuat session baru</a:t>
            </a:r>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3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Menyimpan Data ke Session</a:t>
            </a:r>
            <a:endParaRPr/>
          </a:p>
        </p:txBody>
      </p:sp>
      <p:pic>
        <p:nvPicPr>
          <p:cNvPr id="2045" name="Google Shape;2045;p339"/>
          <p:cNvPicPr preferRelativeResize="0"/>
          <p:nvPr/>
        </p:nvPicPr>
        <p:blipFill>
          <a:blip r:embed="rId3">
            <a:alphaModFix/>
          </a:blip>
          <a:stretch>
            <a:fillRect/>
          </a:stretch>
        </p:blipFill>
        <p:spPr>
          <a:xfrm>
            <a:off x="152400" y="2006250"/>
            <a:ext cx="8839201" cy="1656695"/>
          </a:xfrm>
          <a:prstGeom prst="rect">
            <a:avLst/>
          </a:prstGeom>
          <a:noFill/>
          <a:ln>
            <a:noFill/>
          </a:ln>
        </p:spPr>
      </p:pic>
      <p:pic>
        <p:nvPicPr>
          <p:cNvPr id="2046" name="Google Shape;2046;p339"/>
          <p:cNvPicPr preferRelativeResize="0"/>
          <p:nvPr/>
        </p:nvPicPr>
        <p:blipFill>
          <a:blip r:embed="rId4">
            <a:alphaModFix/>
          </a:blip>
          <a:stretch>
            <a:fillRect/>
          </a:stretch>
        </p:blipFill>
        <p:spPr>
          <a:xfrm>
            <a:off x="152400" y="3815345"/>
            <a:ext cx="8839199" cy="516912"/>
          </a:xfrm>
          <a:prstGeom prst="rect">
            <a:avLst/>
          </a:prstGeom>
          <a:noFill/>
          <a:ln>
            <a:noFill/>
          </a:ln>
        </p:spPr>
      </p:pic>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3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Menyimpan Data ke Session</a:t>
            </a:r>
            <a:endParaRPr/>
          </a:p>
        </p:txBody>
      </p:sp>
      <p:pic>
        <p:nvPicPr>
          <p:cNvPr id="2052" name="Google Shape;2052;p340"/>
          <p:cNvPicPr preferRelativeResize="0"/>
          <p:nvPr/>
        </p:nvPicPr>
        <p:blipFill>
          <a:blip r:embed="rId3">
            <a:alphaModFix/>
          </a:blip>
          <a:stretch>
            <a:fillRect/>
          </a:stretch>
        </p:blipFill>
        <p:spPr>
          <a:xfrm>
            <a:off x="152400" y="2006250"/>
            <a:ext cx="8839202" cy="1988560"/>
          </a:xfrm>
          <a:prstGeom prst="rect">
            <a:avLst/>
          </a:prstGeom>
          <a:noFill/>
          <a:ln>
            <a:noFill/>
          </a:ln>
        </p:spPr>
      </p:pic>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3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Data dari Session</a:t>
            </a:r>
            <a:endParaRPr/>
          </a:p>
        </p:txBody>
      </p:sp>
      <p:sp>
        <p:nvSpPr>
          <p:cNvPr id="2058" name="Google Shape;2058;p3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Ada banyak method yang bisa kita gunakan untuk mengambil data dari Session</a:t>
            </a:r>
            <a:endParaRPr/>
          </a:p>
          <a:p>
            <a:pPr indent="-311150" lvl="0" marL="457200" rtl="0" algn="l">
              <a:spcBef>
                <a:spcPts val="0"/>
              </a:spcBef>
              <a:spcAft>
                <a:spcPts val="0"/>
              </a:spcAft>
              <a:buSzPts val="1300"/>
              <a:buChar char="●"/>
            </a:pPr>
            <a:r>
              <a:rPr lang="id"/>
              <a:t>get(key, default), untuk mengambil data dari session dengan key</a:t>
            </a:r>
            <a:endParaRPr/>
          </a:p>
          <a:p>
            <a:pPr indent="-311150" lvl="0" marL="457200" rtl="0" algn="l">
              <a:spcBef>
                <a:spcPts val="0"/>
              </a:spcBef>
              <a:spcAft>
                <a:spcPts val="0"/>
              </a:spcAft>
              <a:buSzPts val="1300"/>
              <a:buChar char="●"/>
            </a:pPr>
            <a:r>
              <a:rPr lang="id"/>
              <a:t>all(), untuk mengambil semua data di session</a:t>
            </a:r>
            <a:endParaRPr/>
          </a:p>
          <a:p>
            <a:pPr indent="-311150" lvl="0" marL="457200" rtl="0" algn="l">
              <a:spcBef>
                <a:spcPts val="0"/>
              </a:spcBef>
              <a:spcAft>
                <a:spcPts val="0"/>
              </a:spcAft>
              <a:buSzPts val="1300"/>
              <a:buChar char="●"/>
            </a:pPr>
            <a:r>
              <a:rPr lang="id"/>
              <a:t>has(key), untuk mengecek data di session</a:t>
            </a:r>
            <a:endParaRPr/>
          </a:p>
          <a:p>
            <a:pPr indent="-311150" lvl="0" marL="457200" rtl="0" algn="l">
              <a:spcBef>
                <a:spcPts val="0"/>
              </a:spcBef>
              <a:spcAft>
                <a:spcPts val="0"/>
              </a:spcAft>
              <a:buSzPts val="1300"/>
              <a:buChar char="●"/>
            </a:pPr>
            <a:r>
              <a:rPr lang="id"/>
              <a:t>missing(key), untuk mengecek apakah data tidak ada di session</a:t>
            </a:r>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3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Data dari Session</a:t>
            </a:r>
            <a:endParaRPr/>
          </a:p>
        </p:txBody>
      </p:sp>
      <p:pic>
        <p:nvPicPr>
          <p:cNvPr id="2064" name="Google Shape;2064;p342"/>
          <p:cNvPicPr preferRelativeResize="0"/>
          <p:nvPr/>
        </p:nvPicPr>
        <p:blipFill>
          <a:blip r:embed="rId3">
            <a:alphaModFix/>
          </a:blip>
          <a:stretch>
            <a:fillRect/>
          </a:stretch>
        </p:blipFill>
        <p:spPr>
          <a:xfrm>
            <a:off x="152400" y="2006250"/>
            <a:ext cx="8839202" cy="1692829"/>
          </a:xfrm>
          <a:prstGeom prst="rect">
            <a:avLst/>
          </a:prstGeom>
          <a:noFill/>
          <a:ln>
            <a:noFill/>
          </a:ln>
        </p:spPr>
      </p:pic>
      <p:pic>
        <p:nvPicPr>
          <p:cNvPr id="2065" name="Google Shape;2065;p342"/>
          <p:cNvPicPr preferRelativeResize="0"/>
          <p:nvPr/>
        </p:nvPicPr>
        <p:blipFill>
          <a:blip r:embed="rId4">
            <a:alphaModFix/>
          </a:blip>
          <a:stretch>
            <a:fillRect/>
          </a:stretch>
        </p:blipFill>
        <p:spPr>
          <a:xfrm>
            <a:off x="152400" y="3851479"/>
            <a:ext cx="8839199" cy="459596"/>
          </a:xfrm>
          <a:prstGeom prst="rect">
            <a:avLst/>
          </a:prstGeom>
          <a:noFill/>
          <a:ln>
            <a:noFill/>
          </a:ln>
        </p:spPr>
      </p:pic>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3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Mengambil Data dari Session</a:t>
            </a:r>
            <a:endParaRPr/>
          </a:p>
        </p:txBody>
      </p:sp>
      <p:pic>
        <p:nvPicPr>
          <p:cNvPr id="2071" name="Google Shape;2071;p343"/>
          <p:cNvPicPr preferRelativeResize="0"/>
          <p:nvPr/>
        </p:nvPicPr>
        <p:blipFill>
          <a:blip r:embed="rId3">
            <a:alphaModFix/>
          </a:blip>
          <a:stretch>
            <a:fillRect/>
          </a:stretch>
        </p:blipFill>
        <p:spPr>
          <a:xfrm>
            <a:off x="152400" y="2006250"/>
            <a:ext cx="8839198" cy="22748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Testing</a:t>
            </a:r>
            <a:endParaRPr/>
          </a:p>
        </p:txBody>
      </p:sp>
      <p:sp>
        <p:nvSpPr>
          <p:cNvPr id="345" name="Google Shape;345;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menggunakan PHPUnit untuk implementasi unit test nya</a:t>
            </a:r>
            <a:endParaRPr/>
          </a:p>
          <a:p>
            <a:pPr indent="-311150" lvl="0" marL="457200" rtl="0" algn="l">
              <a:spcBef>
                <a:spcPts val="0"/>
              </a:spcBef>
              <a:spcAft>
                <a:spcPts val="0"/>
              </a:spcAft>
              <a:buSzPts val="1300"/>
              <a:buChar char="●"/>
            </a:pPr>
            <a:r>
              <a:rPr lang="id"/>
              <a:t>Secara garis besar, di Laravel terdapat dua jenis test, unit test dan feature test / integration test</a:t>
            </a:r>
            <a:endParaRPr/>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34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Error Handling</a:t>
            </a:r>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3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Handling</a:t>
            </a:r>
            <a:endParaRPr/>
          </a:p>
        </p:txBody>
      </p:sp>
      <p:sp>
        <p:nvSpPr>
          <p:cNvPr id="2082" name="Google Shape;2082;p3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aplikasi Laravel, secara default Laravel akan membuatkan Error Handling di class App\Exceptions\Handler</a:t>
            </a:r>
            <a:endParaRPr/>
          </a:p>
          <a:p>
            <a:pPr indent="-311150" lvl="0" marL="457200" rtl="0" algn="l">
              <a:spcBef>
                <a:spcPts val="0"/>
              </a:spcBef>
              <a:spcAft>
                <a:spcPts val="0"/>
              </a:spcAft>
              <a:buSzPts val="1300"/>
              <a:buChar char="●"/>
            </a:pPr>
            <a:r>
              <a:rPr lang="id"/>
              <a:t>Class ini bertanggung jawab menangkap exception yang terjadi di aplikasi kita, dan merender ke user</a:t>
            </a:r>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3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Konfigurasi Error Handler</a:t>
            </a:r>
            <a:endParaRPr/>
          </a:p>
        </p:txBody>
      </p:sp>
      <p:sp>
        <p:nvSpPr>
          <p:cNvPr id="2088" name="Google Shape;2088;p3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Error Handler akan membaca konfigurasi debug di config/app.php</a:t>
            </a:r>
            <a:endParaRPr/>
          </a:p>
          <a:p>
            <a:pPr indent="-311150" lvl="0" marL="457200" rtl="0" algn="l">
              <a:spcBef>
                <a:spcPts val="0"/>
              </a:spcBef>
              <a:spcAft>
                <a:spcPts val="0"/>
              </a:spcAft>
              <a:buSzPts val="1300"/>
              <a:buChar char="●"/>
            </a:pPr>
            <a:r>
              <a:rPr lang="id"/>
              <a:t>Jika debug bernilai true, maka Error Handler akan memperlihatkan detail error yang terjadi, jika false, maka hanya menampilkan error sederhana</a:t>
            </a:r>
            <a:endParaRPr/>
          </a:p>
          <a:p>
            <a:pPr indent="-311150" lvl="0" marL="457200" rtl="0" algn="l">
              <a:spcBef>
                <a:spcPts val="0"/>
              </a:spcBef>
              <a:spcAft>
                <a:spcPts val="0"/>
              </a:spcAft>
              <a:buSzPts val="1300"/>
              <a:buChar char="●"/>
            </a:pPr>
            <a:r>
              <a:rPr lang="id"/>
              <a:t>Ketika menjalankan di local, agar lebih mudah ketika mencari detail error, selalu gunakan nilai true, namun ketika di production selalu gunakan nilai false, agar informasi sensitive tidak terlihat ketika terjadi error</a:t>
            </a:r>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3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Error</a:t>
            </a:r>
            <a:endParaRPr/>
          </a:p>
        </p:txBody>
      </p:sp>
      <p:pic>
        <p:nvPicPr>
          <p:cNvPr id="2094" name="Google Shape;2094;p347"/>
          <p:cNvPicPr preferRelativeResize="0"/>
          <p:nvPr/>
        </p:nvPicPr>
        <p:blipFill>
          <a:blip r:embed="rId3">
            <a:alphaModFix/>
          </a:blip>
          <a:stretch>
            <a:fillRect/>
          </a:stretch>
        </p:blipFill>
        <p:spPr>
          <a:xfrm>
            <a:off x="152400" y="2006250"/>
            <a:ext cx="8839202" cy="1340711"/>
          </a:xfrm>
          <a:prstGeom prst="rect">
            <a:avLst/>
          </a:prstGeom>
          <a:noFill/>
          <a:ln>
            <a:noFill/>
          </a:ln>
        </p:spPr>
      </p:pic>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3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Reporter</a:t>
            </a:r>
            <a:endParaRPr/>
          </a:p>
        </p:txBody>
      </p:sp>
      <p:sp>
        <p:nvSpPr>
          <p:cNvPr id="2100" name="Google Shape;2100;p3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terjadi exception, kadang-kadang kita ingin melaporkan error tersebut, contoh misal ke Telegram, Slack atau Sentry</a:t>
            </a:r>
            <a:endParaRPr/>
          </a:p>
          <a:p>
            <a:pPr indent="-311150" lvl="0" marL="457200" rtl="0" algn="l">
              <a:spcBef>
                <a:spcPts val="0"/>
              </a:spcBef>
              <a:spcAft>
                <a:spcPts val="0"/>
              </a:spcAft>
              <a:buSzPts val="1300"/>
              <a:buChar char="●"/>
            </a:pPr>
            <a:r>
              <a:rPr lang="id"/>
              <a:t>Laravel mendukung pembuatan fitur Error Reporter, dimana kita bisa menambah logic ketika terjadi error</a:t>
            </a:r>
            <a:endParaRPr/>
          </a:p>
          <a:p>
            <a:pPr indent="-311150" lvl="0" marL="457200" rtl="0" algn="l">
              <a:spcBef>
                <a:spcPts val="0"/>
              </a:spcBef>
              <a:spcAft>
                <a:spcPts val="0"/>
              </a:spcAft>
              <a:buSzPts val="1300"/>
              <a:buChar char="●"/>
            </a:pPr>
            <a:r>
              <a:rPr lang="id"/>
              <a:t>Untuk melakukan itu, kita bisa menggunakan function reportable() di Error Handler, dan kita bisa lakukan di method register()</a:t>
            </a:r>
            <a:endParaRPr/>
          </a:p>
          <a:p>
            <a:pPr indent="-311150" lvl="0" marL="457200" rtl="0" algn="l">
              <a:spcBef>
                <a:spcPts val="0"/>
              </a:spcBef>
              <a:spcAft>
                <a:spcPts val="0"/>
              </a:spcAft>
              <a:buSzPts val="1300"/>
              <a:buChar char="●"/>
            </a:pPr>
            <a:r>
              <a:rPr lang="id"/>
              <a:t>Kita bisa menambahkan lebih dari satu Error Reporter</a:t>
            </a:r>
            <a:endParaRPr/>
          </a:p>
          <a:p>
            <a:pPr indent="-311150" lvl="0" marL="457200" rtl="0" algn="l">
              <a:spcBef>
                <a:spcPts val="0"/>
              </a:spcBef>
              <a:spcAft>
                <a:spcPts val="0"/>
              </a:spcAft>
              <a:buSzPts val="1300"/>
              <a:buChar char="●"/>
            </a:pPr>
            <a:r>
              <a:rPr lang="id"/>
              <a:t>Secara default semua Error Reporter akan dieksekusi ketika terjadi error, jika kita ingin menghentikan eksekusi Error Reporter selanjutnya, silahkan return false pada callback reporter nya</a:t>
            </a:r>
            <a:endParaRPr/>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3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Error Reporter</a:t>
            </a:r>
            <a:endParaRPr/>
          </a:p>
        </p:txBody>
      </p:sp>
      <p:pic>
        <p:nvPicPr>
          <p:cNvPr id="2106" name="Google Shape;2106;p349"/>
          <p:cNvPicPr preferRelativeResize="0"/>
          <p:nvPr/>
        </p:nvPicPr>
        <p:blipFill>
          <a:blip r:embed="rId3">
            <a:alphaModFix/>
          </a:blip>
          <a:stretch>
            <a:fillRect/>
          </a:stretch>
        </p:blipFill>
        <p:spPr>
          <a:xfrm>
            <a:off x="152400" y="2006250"/>
            <a:ext cx="8839200" cy="1703335"/>
          </a:xfrm>
          <a:prstGeom prst="rect">
            <a:avLst/>
          </a:prstGeom>
          <a:noFill/>
          <a:ln>
            <a:noFill/>
          </a:ln>
        </p:spPr>
      </p:pic>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3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Manual Error Report</a:t>
            </a:r>
            <a:endParaRPr/>
          </a:p>
        </p:txBody>
      </p:sp>
      <p:sp>
        <p:nvSpPr>
          <p:cNvPr id="2112" name="Google Shape;2112;p3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Kadang-kadang ada kasus dimana kita tidak ingin tampilan halaman web kita menjadi error ketika terjadi exception. </a:t>
            </a:r>
            <a:endParaRPr/>
          </a:p>
          <a:p>
            <a:pPr indent="-311150" lvl="0" marL="457200" rtl="0" algn="l">
              <a:spcBef>
                <a:spcPts val="0"/>
              </a:spcBef>
              <a:spcAft>
                <a:spcPts val="0"/>
              </a:spcAft>
              <a:buSzPts val="1300"/>
              <a:buChar char="●"/>
            </a:pPr>
            <a:r>
              <a:rPr lang="id"/>
              <a:t>Pada kasus ini biasanya kita akan melakukan try-catch pada kode program kita</a:t>
            </a:r>
            <a:endParaRPr/>
          </a:p>
          <a:p>
            <a:pPr indent="-311150" lvl="0" marL="457200" rtl="0" algn="l">
              <a:spcBef>
                <a:spcPts val="0"/>
              </a:spcBef>
              <a:spcAft>
                <a:spcPts val="0"/>
              </a:spcAft>
              <a:buSzPts val="1300"/>
              <a:buChar char="●"/>
            </a:pPr>
            <a:r>
              <a:rPr lang="id"/>
              <a:t>Laravel mendukung fitur untuk melakukan manual report exception, ketika kita melakukan report, maka Error Reporter akan dieksekusi tanpa harus menampilkan halaman error</a:t>
            </a:r>
            <a:endParaRPr/>
          </a:p>
          <a:p>
            <a:pPr indent="-311150" lvl="0" marL="457200" rtl="0" algn="l">
              <a:spcBef>
                <a:spcPts val="0"/>
              </a:spcBef>
              <a:spcAft>
                <a:spcPts val="0"/>
              </a:spcAft>
              <a:buSzPts val="1300"/>
              <a:buChar char="●"/>
            </a:pPr>
            <a:r>
              <a:rPr lang="id"/>
              <a:t>Untuk melakukan manual report, kita bisa gunakan helper function report(exception)</a:t>
            </a:r>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3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Manual Error Report</a:t>
            </a:r>
            <a:endParaRPr/>
          </a:p>
        </p:txBody>
      </p:sp>
      <p:pic>
        <p:nvPicPr>
          <p:cNvPr id="2118" name="Google Shape;2118;p351"/>
          <p:cNvPicPr preferRelativeResize="0"/>
          <p:nvPr/>
        </p:nvPicPr>
        <p:blipFill>
          <a:blip r:embed="rId3">
            <a:alphaModFix/>
          </a:blip>
          <a:stretch>
            <a:fillRect/>
          </a:stretch>
        </p:blipFill>
        <p:spPr>
          <a:xfrm>
            <a:off x="152400" y="2006250"/>
            <a:ext cx="8839199" cy="1473200"/>
          </a:xfrm>
          <a:prstGeom prst="rect">
            <a:avLst/>
          </a:prstGeom>
          <a:noFill/>
          <a:ln>
            <a:noFill/>
          </a:ln>
        </p:spPr>
      </p:pic>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3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Ignore Exception</a:t>
            </a:r>
            <a:endParaRPr/>
          </a:p>
        </p:txBody>
      </p:sp>
      <p:sp>
        <p:nvSpPr>
          <p:cNvPr id="2124" name="Google Shape;2124;p3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ada kasus ketika terjadi error, kita tidak ingin melakukan report error tersebut</a:t>
            </a:r>
            <a:endParaRPr/>
          </a:p>
          <a:p>
            <a:pPr indent="-311150" lvl="0" marL="457200" rtl="0" algn="l">
              <a:spcBef>
                <a:spcPts val="0"/>
              </a:spcBef>
              <a:spcAft>
                <a:spcPts val="0"/>
              </a:spcAft>
              <a:buSzPts val="1300"/>
              <a:buChar char="●"/>
            </a:pPr>
            <a:r>
              <a:rPr lang="id"/>
              <a:t>Contoh jika terjadi error validasi, kita tidak perlu melakukan report</a:t>
            </a:r>
            <a:endParaRPr/>
          </a:p>
          <a:p>
            <a:pPr indent="-311150" lvl="0" marL="457200" rtl="0" algn="l">
              <a:spcBef>
                <a:spcPts val="0"/>
              </a:spcBef>
              <a:spcAft>
                <a:spcPts val="0"/>
              </a:spcAft>
              <a:buSzPts val="1300"/>
              <a:buChar char="●"/>
            </a:pPr>
            <a:r>
              <a:rPr lang="id"/>
              <a:t>Di Handler, terdapat property $dontReport, yang bisa kita gunakan untuk mendaftarkan jenis exception yang tidak mau kita report</a:t>
            </a:r>
            <a:endParaRPr/>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3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Validation Exception</a:t>
            </a:r>
            <a:endParaRPr/>
          </a:p>
        </p:txBody>
      </p:sp>
      <p:pic>
        <p:nvPicPr>
          <p:cNvPr id="2130" name="Google Shape;2130;p353"/>
          <p:cNvPicPr preferRelativeResize="0"/>
          <p:nvPr/>
        </p:nvPicPr>
        <p:blipFill>
          <a:blip r:embed="rId3">
            <a:alphaModFix/>
          </a:blip>
          <a:stretch>
            <a:fillRect/>
          </a:stretch>
        </p:blipFill>
        <p:spPr>
          <a:xfrm>
            <a:off x="152400" y="2006250"/>
            <a:ext cx="8839201" cy="1084493"/>
          </a:xfrm>
          <a:prstGeom prst="rect">
            <a:avLst/>
          </a:prstGeom>
          <a:noFill/>
          <a:ln>
            <a:noFill/>
          </a:ln>
        </p:spPr>
      </p:pic>
      <p:pic>
        <p:nvPicPr>
          <p:cNvPr id="2131" name="Google Shape;2131;p353"/>
          <p:cNvPicPr preferRelativeResize="0"/>
          <p:nvPr/>
        </p:nvPicPr>
        <p:blipFill>
          <a:blip r:embed="rId4">
            <a:alphaModFix/>
          </a:blip>
          <a:stretch>
            <a:fillRect/>
          </a:stretch>
        </p:blipFill>
        <p:spPr>
          <a:xfrm>
            <a:off x="152400" y="3243143"/>
            <a:ext cx="7982339" cy="174795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Unit Test</a:t>
            </a:r>
            <a:endParaRPr/>
          </a:p>
        </p:txBody>
      </p:sp>
      <p:sp>
        <p:nvSpPr>
          <p:cNvPr id="351" name="Google Shape;351;p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unit test, kita bisa membuat class unit test seperti menggunakan PHP Unit biasanya</a:t>
            </a:r>
            <a:endParaRPr/>
          </a:p>
          <a:p>
            <a:pPr indent="-311150" lvl="0" marL="457200" rtl="0" algn="l">
              <a:spcBef>
                <a:spcPts val="0"/>
              </a:spcBef>
              <a:spcAft>
                <a:spcPts val="0"/>
              </a:spcAft>
              <a:buSzPts val="1300"/>
              <a:buChar char="●"/>
            </a:pPr>
            <a:r>
              <a:rPr lang="id"/>
              <a:t>Yaitu dengan membuat class turunan dari </a:t>
            </a:r>
            <a:r>
              <a:rPr lang="id"/>
              <a:t>PHPUnit\Framework\TestCase</a:t>
            </a:r>
            <a:endParaRPr/>
          </a:p>
          <a:p>
            <a:pPr indent="-311150" lvl="0" marL="457200" rtl="0" algn="l">
              <a:spcBef>
                <a:spcPts val="0"/>
              </a:spcBef>
              <a:spcAft>
                <a:spcPts val="0"/>
              </a:spcAft>
              <a:buSzPts val="1300"/>
              <a:buChar char="●"/>
            </a:pPr>
            <a:r>
              <a:rPr lang="id"/>
              <a:t>Jika kita perlu membuat test tanpa harus menggunakan fitur Laravel, maka kita cukup buat Unit Test saja</a:t>
            </a:r>
            <a:endParaRP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3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Ignore Exception</a:t>
            </a:r>
            <a:endParaRPr/>
          </a:p>
        </p:txBody>
      </p:sp>
      <p:pic>
        <p:nvPicPr>
          <p:cNvPr id="2137" name="Google Shape;2137;p354"/>
          <p:cNvPicPr preferRelativeResize="0"/>
          <p:nvPr/>
        </p:nvPicPr>
        <p:blipFill>
          <a:blip r:embed="rId3">
            <a:alphaModFix/>
          </a:blip>
          <a:stretch>
            <a:fillRect/>
          </a:stretch>
        </p:blipFill>
        <p:spPr>
          <a:xfrm>
            <a:off x="152400" y="2006250"/>
            <a:ext cx="8839199" cy="1110625"/>
          </a:xfrm>
          <a:prstGeom prst="rect">
            <a:avLst/>
          </a:prstGeom>
          <a:noFill/>
          <a:ln>
            <a:noFill/>
          </a:ln>
        </p:spPr>
      </p:pic>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3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Rendering Exception</a:t>
            </a:r>
            <a:endParaRPr/>
          </a:p>
        </p:txBody>
      </p:sp>
      <p:sp>
        <p:nvSpPr>
          <p:cNvPr id="2143" name="Google Shape;2143;p3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Laravel akan melakukan render halaman error ketika terjadi exception</a:t>
            </a:r>
            <a:endParaRPr/>
          </a:p>
          <a:p>
            <a:pPr indent="-311150" lvl="0" marL="457200" rtl="0" algn="l">
              <a:spcBef>
                <a:spcPts val="0"/>
              </a:spcBef>
              <a:spcAft>
                <a:spcPts val="0"/>
              </a:spcAft>
              <a:buSzPts val="1300"/>
              <a:buChar char="●"/>
            </a:pPr>
            <a:r>
              <a:rPr lang="id"/>
              <a:t>Namun jika kita mau, kita juga bisa membuat halaman web sendiri ketika terjadi exception</a:t>
            </a:r>
            <a:endParaRPr/>
          </a:p>
          <a:p>
            <a:pPr indent="-311150" lvl="0" marL="457200" rtl="0" algn="l">
              <a:spcBef>
                <a:spcPts val="0"/>
              </a:spcBef>
              <a:spcAft>
                <a:spcPts val="0"/>
              </a:spcAft>
              <a:buSzPts val="1300"/>
              <a:buChar char="●"/>
            </a:pPr>
            <a:r>
              <a:rPr lang="id"/>
              <a:t>Untuk mendaftarkannya, kita bisa gunakan method renderable() di Handler</a:t>
            </a:r>
            <a:endParaRPr/>
          </a:p>
          <a:p>
            <a:pPr indent="-311150" lvl="0" marL="457200" rtl="0" algn="l">
              <a:spcBef>
                <a:spcPts val="0"/>
              </a:spcBef>
              <a:spcAft>
                <a:spcPts val="0"/>
              </a:spcAft>
              <a:buSzPts val="1300"/>
              <a:buChar char="●"/>
            </a:pPr>
            <a:r>
              <a:rPr lang="id"/>
              <a:t>Contoh ketika terjadi validation error, kita ingin menampilkan halaman web Bad Request dan HTTP Status 400 misalnya</a:t>
            </a:r>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3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Rendering Exception</a:t>
            </a:r>
            <a:endParaRPr/>
          </a:p>
        </p:txBody>
      </p:sp>
      <p:pic>
        <p:nvPicPr>
          <p:cNvPr id="2149" name="Google Shape;2149;p356"/>
          <p:cNvPicPr preferRelativeResize="0"/>
          <p:nvPr/>
        </p:nvPicPr>
        <p:blipFill>
          <a:blip r:embed="rId3">
            <a:alphaModFix/>
          </a:blip>
          <a:stretch>
            <a:fillRect/>
          </a:stretch>
        </p:blipFill>
        <p:spPr>
          <a:xfrm>
            <a:off x="152400" y="2006250"/>
            <a:ext cx="8839204" cy="1631226"/>
          </a:xfrm>
          <a:prstGeom prst="rect">
            <a:avLst/>
          </a:prstGeom>
          <a:noFill/>
          <a:ln>
            <a:noFill/>
          </a:ln>
        </p:spPr>
      </p:pic>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35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HTTP Exception</a:t>
            </a:r>
            <a:endParaRPr/>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3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HTTP Exception</a:t>
            </a:r>
            <a:endParaRPr/>
          </a:p>
        </p:txBody>
      </p:sp>
      <p:sp>
        <p:nvSpPr>
          <p:cNvPr id="2160" name="Google Shape;2160;p3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menyediakan sebuah class exception yang bisa kita gunakan untuk mempermudah ketika kita ingin membuat error mengikuti HTTP Status Code</a:t>
            </a:r>
            <a:endParaRPr/>
          </a:p>
          <a:p>
            <a:pPr indent="-311150" lvl="0" marL="457200" rtl="0" algn="l">
              <a:spcBef>
                <a:spcPts val="0"/>
              </a:spcBef>
              <a:spcAft>
                <a:spcPts val="0"/>
              </a:spcAft>
              <a:buSzPts val="1300"/>
              <a:buChar char="●"/>
            </a:pPr>
            <a:r>
              <a:rPr lang="id"/>
              <a:t>Class exception tersebut adalah Symfony\Component\HttpKernel\Exception\HttpException</a:t>
            </a:r>
            <a:endParaRPr/>
          </a:p>
          <a:p>
            <a:pPr indent="-311150" lvl="0" marL="457200" rtl="0" algn="l">
              <a:spcBef>
                <a:spcPts val="0"/>
              </a:spcBef>
              <a:spcAft>
                <a:spcPts val="0"/>
              </a:spcAft>
              <a:buSzPts val="1300"/>
              <a:buChar char="●"/>
            </a:pPr>
            <a:r>
              <a:rPr lang="id"/>
              <a:t>Laravel juga menyediakan helper function untuk membuat exception tersebut hanya dengan menggunakan method abort(statusCode), secara otomatis akan throw HttpException dengan status code tersebut</a:t>
            </a:r>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sp>
        <p:nvSpPr>
          <p:cNvPr id="2165" name="Google Shape;2165;p3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HTTP Exception</a:t>
            </a:r>
            <a:endParaRPr/>
          </a:p>
        </p:txBody>
      </p:sp>
      <p:pic>
        <p:nvPicPr>
          <p:cNvPr id="2166" name="Google Shape;2166;p359"/>
          <p:cNvPicPr preferRelativeResize="0"/>
          <p:nvPr/>
        </p:nvPicPr>
        <p:blipFill>
          <a:blip r:embed="rId3">
            <a:alphaModFix/>
          </a:blip>
          <a:stretch>
            <a:fillRect/>
          </a:stretch>
        </p:blipFill>
        <p:spPr>
          <a:xfrm>
            <a:off x="152400" y="2006250"/>
            <a:ext cx="8839199" cy="2967091"/>
          </a:xfrm>
          <a:prstGeom prst="rect">
            <a:avLst/>
          </a:prstGeom>
          <a:noFill/>
          <a:ln>
            <a:noFill/>
          </a:ln>
        </p:spPr>
      </p:pic>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3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HTTP Error Page</a:t>
            </a:r>
            <a:endParaRPr/>
          </a:p>
        </p:txBody>
      </p:sp>
      <p:sp>
        <p:nvSpPr>
          <p:cNvPr id="2172" name="Google Shape;2172;p3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id"/>
              <a:t>Secara default halaman error untuk HTTP Exception sudah ditangani oleh Handler class</a:t>
            </a:r>
            <a:endParaRPr/>
          </a:p>
          <a:p>
            <a:pPr indent="-311150" lvl="0" marL="457200" rtl="0" algn="l">
              <a:spcBef>
                <a:spcPts val="0"/>
              </a:spcBef>
              <a:spcAft>
                <a:spcPts val="0"/>
              </a:spcAft>
              <a:buSzPts val="1300"/>
              <a:buChar char="●"/>
            </a:pPr>
            <a:r>
              <a:rPr lang="id"/>
              <a:t>Namun jika kita ingin membuat error page sendiri, kita tidak perlu manual meregistrasikan satu per satu</a:t>
            </a:r>
            <a:endParaRPr/>
          </a:p>
          <a:p>
            <a:pPr indent="-311150" lvl="0" marL="457200" rtl="0" algn="l">
              <a:spcBef>
                <a:spcPts val="0"/>
              </a:spcBef>
              <a:spcAft>
                <a:spcPts val="0"/>
              </a:spcAft>
              <a:buSzPts val="1300"/>
              <a:buChar char="●"/>
            </a:pPr>
            <a:r>
              <a:rPr lang="id"/>
              <a:t>Laravel akan secara otomatis menggunakan view dengan nama sesuai status code nya, misal jika kita lakukan abort(400), maka Laravel akan menggunakan view resources/views/errors/400.blade.php, jika tidak ada, maka akan menggunakan 4xx.blade.php, jika tidak ada, maka akan menggunakan default error page Handler</a:t>
            </a:r>
            <a:endParaRPr/>
          </a:p>
          <a:p>
            <a:pPr indent="-311150" lvl="0" marL="457200" rtl="0" algn="l">
              <a:spcBef>
                <a:spcPts val="0"/>
              </a:spcBef>
              <a:spcAft>
                <a:spcPts val="0"/>
              </a:spcAft>
              <a:buSzPts val="1300"/>
              <a:buChar char="●"/>
            </a:pPr>
            <a:r>
              <a:rPr lang="id"/>
              <a:t>Begitu juga contoh abort(500), akan menggunakan 500.blade.php, atau 5xx.blade.php atau defaul error page Handler</a:t>
            </a:r>
            <a:endParaRPr/>
          </a:p>
          <a:p>
            <a:pPr indent="-311150" lvl="0" marL="457200" rtl="0" algn="l">
              <a:spcBef>
                <a:spcPts val="0"/>
              </a:spcBef>
              <a:spcAft>
                <a:spcPts val="0"/>
              </a:spcAft>
              <a:buSzPts val="1300"/>
              <a:buChar char="●"/>
            </a:pPr>
            <a:r>
              <a:rPr lang="id"/>
              <a:t>Untuk mendapat object exception nya, kita bisa gunakan variable $exception di template nya</a:t>
            </a:r>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3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Error Page</a:t>
            </a:r>
            <a:endParaRPr/>
          </a:p>
        </p:txBody>
      </p:sp>
      <p:pic>
        <p:nvPicPr>
          <p:cNvPr id="2178" name="Google Shape;2178;p361"/>
          <p:cNvPicPr preferRelativeResize="0"/>
          <p:nvPr/>
        </p:nvPicPr>
        <p:blipFill>
          <a:blip r:embed="rId3">
            <a:alphaModFix/>
          </a:blip>
          <a:stretch>
            <a:fillRect/>
          </a:stretch>
        </p:blipFill>
        <p:spPr>
          <a:xfrm>
            <a:off x="152400" y="2006250"/>
            <a:ext cx="8839204" cy="2477394"/>
          </a:xfrm>
          <a:prstGeom prst="rect">
            <a:avLst/>
          </a:prstGeom>
          <a:noFill/>
          <a:ln>
            <a:noFill/>
          </a:ln>
        </p:spPr>
      </p:pic>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3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Maintenance Mode</a:t>
            </a:r>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3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Maintenance Mode</a:t>
            </a:r>
            <a:endParaRPr/>
          </a:p>
        </p:txBody>
      </p:sp>
      <p:sp>
        <p:nvSpPr>
          <p:cNvPr id="2189" name="Google Shape;2189;p3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akan melakukan maintenance di aplikasi kita, misal sedang melakukan perubahan database atau upgrade server, maka ada baiknya kita menggunakan Maintenance Mode di aplikasi Laravel kita</a:t>
            </a:r>
            <a:endParaRPr/>
          </a:p>
          <a:p>
            <a:pPr indent="-311150" lvl="0" marL="457200" rtl="0" algn="l">
              <a:spcBef>
                <a:spcPts val="0"/>
              </a:spcBef>
              <a:spcAft>
                <a:spcPts val="0"/>
              </a:spcAft>
              <a:buSzPts val="1300"/>
              <a:buChar char="●"/>
            </a:pPr>
            <a:r>
              <a:rPr lang="id"/>
              <a:t>Saat aplikasi kita sedang Maintenance Mode, secara otomatis semua request akan mengembalikan HTTP Exception 503</a:t>
            </a:r>
            <a:endParaRPr/>
          </a:p>
          <a:p>
            <a:pPr indent="-311150" lvl="0" marL="457200" rtl="0" algn="l">
              <a:spcBef>
                <a:spcPts val="0"/>
              </a:spcBef>
              <a:spcAft>
                <a:spcPts val="0"/>
              </a:spcAft>
              <a:buSzPts val="1300"/>
              <a:buChar char="●"/>
            </a:pPr>
            <a:r>
              <a:rPr lang="id"/>
              <a:t>Untuk menyalakan Maintenance Mode, kita bisa gunakan perintah :</a:t>
            </a:r>
            <a:br>
              <a:rPr lang="id"/>
            </a:br>
            <a:r>
              <a:rPr lang="id"/>
              <a:t>php artisan down</a:t>
            </a:r>
            <a:endParaRPr/>
          </a:p>
          <a:p>
            <a:pPr indent="-311150" lvl="0" marL="457200" rtl="0" algn="l">
              <a:spcBef>
                <a:spcPts val="0"/>
              </a:spcBef>
              <a:spcAft>
                <a:spcPts val="0"/>
              </a:spcAft>
              <a:buSzPts val="1300"/>
              <a:buChar char="●"/>
            </a:pPr>
            <a:r>
              <a:rPr lang="id"/>
              <a:t>Secara otomatis akan ada file di storage/framework/down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Integration Test</a:t>
            </a:r>
            <a:endParaRPr/>
          </a:p>
        </p:txBody>
      </p:sp>
      <p:sp>
        <p:nvSpPr>
          <p:cNvPr id="357" name="Google Shape;357;p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memiliki fitur yang mempermudah kita ketika membuat integration test</a:t>
            </a:r>
            <a:endParaRPr/>
          </a:p>
          <a:p>
            <a:pPr indent="-311150" lvl="0" marL="457200" rtl="0" algn="l">
              <a:spcBef>
                <a:spcPts val="0"/>
              </a:spcBef>
              <a:spcAft>
                <a:spcPts val="0"/>
              </a:spcAft>
              <a:buSzPts val="1300"/>
              <a:buChar char="●"/>
            </a:pPr>
            <a:r>
              <a:rPr lang="id"/>
              <a:t>Bedanya dari unit test, di integration test, aplikasi laravel bisa diakses dengan mudah, misal kita nanti mau memanggil Database, Controller, dan lain-lain</a:t>
            </a:r>
            <a:endParaRPr/>
          </a:p>
          <a:p>
            <a:pPr indent="-311150" lvl="0" marL="457200" rtl="0" algn="l">
              <a:spcBef>
                <a:spcPts val="0"/>
              </a:spcBef>
              <a:spcAft>
                <a:spcPts val="0"/>
              </a:spcAft>
              <a:buSzPts val="1300"/>
              <a:buChar char="●"/>
            </a:pPr>
            <a:r>
              <a:rPr lang="id"/>
              <a:t>Untuk membuat Integration Test, kita cukup membuat class turunan dari Illuminate\Foundation\Testing\TestCase</a:t>
            </a:r>
            <a:endParaRPr/>
          </a:p>
          <a:p>
            <a:pPr indent="-311150" lvl="0" marL="457200" rtl="0" algn="l">
              <a:spcBef>
                <a:spcPts val="0"/>
              </a:spcBef>
              <a:spcAft>
                <a:spcPts val="0"/>
              </a:spcAft>
              <a:buSzPts val="1300"/>
              <a:buChar char="●"/>
            </a:pPr>
            <a:r>
              <a:rPr lang="id"/>
              <a:t>Integration Test akan lebih lambat dibandingkan Unit Test, karena kita butuh me-load framework Laravel terlebih dahulu</a:t>
            </a:r>
            <a:endParaRPr/>
          </a:p>
          <a:p>
            <a:pPr indent="-311150" lvl="0" marL="457200" rtl="0" algn="l">
              <a:spcBef>
                <a:spcPts val="0"/>
              </a:spcBef>
              <a:spcAft>
                <a:spcPts val="0"/>
              </a:spcAft>
              <a:buSzPts val="1300"/>
              <a:buChar char="●"/>
            </a:pPr>
            <a:r>
              <a:rPr lang="id"/>
              <a:t>Dan jika kita membutuhkan fitur Laravel, maka kita wajib menggunakan Integration Test</a:t>
            </a:r>
            <a:endParaRPr/>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3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Menghentikan Maintenance Mode</a:t>
            </a:r>
            <a:endParaRPr/>
          </a:p>
        </p:txBody>
      </p:sp>
      <p:sp>
        <p:nvSpPr>
          <p:cNvPr id="2195" name="Google Shape;2195;p3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menghentikan maintenance mode, kita bisa gunakan perintah :</a:t>
            </a:r>
            <a:br>
              <a:rPr lang="id"/>
            </a:br>
            <a:r>
              <a:rPr lang="id"/>
              <a:t>php artisan up</a:t>
            </a:r>
            <a:endParaRPr/>
          </a:p>
          <a:p>
            <a:pPr indent="-311150" lvl="0" marL="457200" rtl="0" algn="l">
              <a:spcBef>
                <a:spcPts val="0"/>
              </a:spcBef>
              <a:spcAft>
                <a:spcPts val="0"/>
              </a:spcAft>
              <a:buSzPts val="1300"/>
              <a:buChar char="●"/>
            </a:pPr>
            <a:r>
              <a:rPr lang="id"/>
              <a:t>Secara otomatis file storage/framework/down akan dihapus</a:t>
            </a:r>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sp>
        <p:nvSpPr>
          <p:cNvPr id="2200" name="Google Shape;2200;p3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Mengakses Aplikasi ketika Maintenance</a:t>
            </a:r>
            <a:endParaRPr/>
          </a:p>
        </p:txBody>
      </p:sp>
      <p:sp>
        <p:nvSpPr>
          <p:cNvPr id="2201" name="Google Shape;2201;p3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saat Maintenance Mode, ada kebutuhkan untuk kita mengakses aplikasi Laravel nya</a:t>
            </a:r>
            <a:endParaRPr/>
          </a:p>
          <a:p>
            <a:pPr indent="-311150" lvl="0" marL="457200" rtl="0" algn="l">
              <a:spcBef>
                <a:spcPts val="0"/>
              </a:spcBef>
              <a:spcAft>
                <a:spcPts val="0"/>
              </a:spcAft>
              <a:buSzPts val="1300"/>
              <a:buChar char="●"/>
            </a:pPr>
            <a:r>
              <a:rPr lang="id"/>
              <a:t>Untuk melakukan itu, kita perlu membuat secret ketika melakukan maintenance mode :</a:t>
            </a:r>
            <a:br>
              <a:rPr lang="id"/>
            </a:br>
            <a:r>
              <a:rPr lang="id"/>
              <a:t>php artisan down --secret=”yoursecretkeyhere”</a:t>
            </a:r>
            <a:endParaRPr/>
          </a:p>
          <a:p>
            <a:pPr indent="-311150" lvl="0" marL="457200" rtl="0" algn="l">
              <a:spcBef>
                <a:spcPts val="0"/>
              </a:spcBef>
              <a:spcAft>
                <a:spcPts val="0"/>
              </a:spcAft>
              <a:buSzPts val="1300"/>
              <a:buChar char="●"/>
            </a:pPr>
            <a:r>
              <a:rPr lang="id"/>
              <a:t>Selanjutnya kita bisa mengakses web kita dengan url :</a:t>
            </a:r>
            <a:br>
              <a:rPr lang="id"/>
            </a:br>
            <a:r>
              <a:rPr lang="id" u="sng">
                <a:solidFill>
                  <a:schemeClr val="hlink"/>
                </a:solidFill>
                <a:hlinkClick r:id="rId3"/>
              </a:rPr>
              <a:t>http://contoh.com/yoursecretkeyhere</a:t>
            </a:r>
            <a:endParaRPr/>
          </a:p>
          <a:p>
            <a:pPr indent="-311150" lvl="0" marL="457200" rtl="0" algn="l">
              <a:spcBef>
                <a:spcPts val="0"/>
              </a:spcBef>
              <a:spcAft>
                <a:spcPts val="0"/>
              </a:spcAft>
              <a:buSzPts val="1300"/>
              <a:buChar char="●"/>
            </a:pPr>
            <a:r>
              <a:rPr lang="id"/>
              <a:t>Nanti secara otomatis Laravel akan membuat Cookie secret key tersebut, sehingga kita bisa mengakses aplikasi Laravel walaupun sedang dalam Maintenance Mode</a:t>
            </a:r>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sp>
        <p:nvSpPr>
          <p:cNvPr id="2206" name="Google Shape;2206;p36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3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Blade Template</a:t>
            </a:r>
            <a:endParaRPr/>
          </a:p>
          <a:p>
            <a:pPr indent="-311150" lvl="0" marL="457200" rtl="0" algn="l">
              <a:spcBef>
                <a:spcPts val="0"/>
              </a:spcBef>
              <a:spcAft>
                <a:spcPts val="0"/>
              </a:spcAft>
              <a:buSzPts val="1300"/>
              <a:buChar char="●"/>
            </a:pPr>
            <a:r>
              <a:rPr lang="id"/>
              <a:t>Laravel Database / Eloquent</a:t>
            </a:r>
            <a:endParaRPr/>
          </a:p>
          <a:p>
            <a:pPr indent="-311150" lvl="0" marL="457200" rtl="0" algn="l">
              <a:spcBef>
                <a:spcPts val="0"/>
              </a:spcBef>
              <a:spcAft>
                <a:spcPts val="0"/>
              </a:spcAft>
              <a:buSzPts val="1300"/>
              <a:buChar char="●"/>
            </a:pPr>
            <a:r>
              <a:rPr lang="id"/>
              <a:t>Laravel Validation</a:t>
            </a:r>
            <a:endParaRPr/>
          </a:p>
          <a:p>
            <a:pPr indent="-311150" lvl="0" marL="457200" rtl="0" algn="l">
              <a:spcBef>
                <a:spcPts val="0"/>
              </a:spcBef>
              <a:spcAft>
                <a:spcPts val="0"/>
              </a:spcAft>
              <a:buSzPts val="1300"/>
              <a:buChar char="●"/>
            </a:pPr>
            <a:r>
              <a:rPr lang="id"/>
              <a:t>Laravel Command</a:t>
            </a:r>
            <a:endParaRPr/>
          </a:p>
          <a:p>
            <a:pPr indent="-311150" lvl="0" marL="457200" rtl="0" algn="l">
              <a:spcBef>
                <a:spcPts val="0"/>
              </a:spcBef>
              <a:spcAft>
                <a:spcPts val="0"/>
              </a:spcAft>
              <a:buSzPts val="1300"/>
              <a:buChar char="●"/>
            </a:pPr>
            <a:r>
              <a:rPr lang="id"/>
              <a:t>Laravel HTTP Client</a:t>
            </a:r>
            <a:endParaRPr/>
          </a:p>
          <a:p>
            <a:pPr indent="-311150" lvl="0" marL="457200" rtl="0" algn="l">
              <a:spcBef>
                <a:spcPts val="0"/>
              </a:spcBef>
              <a:spcAft>
                <a:spcPts val="0"/>
              </a:spcAft>
              <a:buSzPts val="1300"/>
              <a:buChar char="●"/>
            </a:pPr>
            <a:r>
              <a:rPr lang="id"/>
              <a:t>Dan lain-lain</a:t>
            </a:r>
            <a:endParaRPr/>
          </a:p>
        </p:txBody>
      </p:sp>
      <p:sp>
        <p:nvSpPr>
          <p:cNvPr id="2212" name="Google Shape;2212;p3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Test</a:t>
            </a:r>
            <a:endParaRPr/>
          </a:p>
        </p:txBody>
      </p:sp>
      <p:sp>
        <p:nvSpPr>
          <p:cNvPr id="363" name="Google Shape;363;p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Integration Test, kita bisa lakukan manual, atau kita bisa gunakan file artisan menggunakan perintah :</a:t>
            </a:r>
            <a:br>
              <a:rPr lang="id"/>
            </a:br>
            <a:r>
              <a:rPr lang="id"/>
              <a:t>php artisan make:test NamaTest</a:t>
            </a:r>
            <a:endParaRPr/>
          </a:p>
          <a:p>
            <a:pPr indent="-311150" lvl="0" marL="457200" rtl="0" algn="l">
              <a:spcBef>
                <a:spcPts val="0"/>
              </a:spcBef>
              <a:spcAft>
                <a:spcPts val="0"/>
              </a:spcAft>
              <a:buSzPts val="1300"/>
              <a:buChar char="●"/>
            </a:pPr>
            <a:r>
              <a:rPr lang="id"/>
              <a:t>Secara otomatis akan masuk ke folder tests/Feature</a:t>
            </a:r>
            <a:endParaRPr/>
          </a:p>
          <a:p>
            <a:pPr indent="-311150" lvl="0" marL="457200" rtl="0" algn="l">
              <a:spcBef>
                <a:spcPts val="0"/>
              </a:spcBef>
              <a:spcAft>
                <a:spcPts val="0"/>
              </a:spcAft>
              <a:buSzPts val="1300"/>
              <a:buChar char="●"/>
            </a:pPr>
            <a:r>
              <a:rPr lang="id"/>
              <a:t>Jika kita ingin membuat Unit Test, kita bisa gunakan perintah :</a:t>
            </a:r>
            <a:br>
              <a:rPr lang="id"/>
            </a:br>
            <a:r>
              <a:rPr lang="id"/>
              <a:t>php artisan make:test NamaTest --unit</a:t>
            </a:r>
            <a:endParaRPr/>
          </a:p>
          <a:p>
            <a:pPr indent="-311150" lvl="0" marL="457200" rtl="0" algn="l">
              <a:spcBef>
                <a:spcPts val="0"/>
              </a:spcBef>
              <a:spcAft>
                <a:spcPts val="0"/>
              </a:spcAft>
              <a:buSzPts val="1300"/>
              <a:buChar char="●"/>
            </a:pPr>
            <a:r>
              <a:rPr lang="id"/>
              <a:t>Secara otomatis akan masuk ke folder tests/Unit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Test</a:t>
            </a:r>
            <a:endParaRPr/>
          </a:p>
        </p:txBody>
      </p:sp>
      <p:sp>
        <p:nvSpPr>
          <p:cNvPr id="369" name="Google Shape;369;p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menjalankan test, kita bisa gunakan PHPUnit seperti biasanya</a:t>
            </a:r>
            <a:endParaRPr/>
          </a:p>
          <a:p>
            <a:pPr indent="-311150" lvl="0" marL="457200" rtl="0" algn="l">
              <a:spcBef>
                <a:spcPts val="0"/>
              </a:spcBef>
              <a:spcAft>
                <a:spcPts val="0"/>
              </a:spcAft>
              <a:buSzPts val="1300"/>
              <a:buChar char="●"/>
            </a:pPr>
            <a:r>
              <a:rPr lang="id"/>
              <a:t>Atau jika ingin menjalankan semua test, bisa menggunakan file artisan dengan perintah :</a:t>
            </a:r>
            <a:br>
              <a:rPr lang="id"/>
            </a:br>
            <a:r>
              <a:rPr lang="id"/>
              <a:t>php artisan test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Environment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Environment</a:t>
            </a:r>
            <a:endParaRPr/>
          </a:p>
        </p:txBody>
      </p:sp>
      <p:sp>
        <p:nvSpPr>
          <p:cNvPr id="380" name="Google Shape;380;p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aplikasi, kadang kita perlu menyimpan nilai konfigurasi di environment variable</a:t>
            </a:r>
            <a:endParaRPr/>
          </a:p>
          <a:p>
            <a:pPr indent="-311150" lvl="0" marL="457200" rtl="0" algn="l">
              <a:spcBef>
                <a:spcPts val="0"/>
              </a:spcBef>
              <a:spcAft>
                <a:spcPts val="0"/>
              </a:spcAft>
              <a:buSzPts val="1300"/>
              <a:buChar char="●"/>
            </a:pPr>
            <a:r>
              <a:rPr lang="id"/>
              <a:t>Laravel memiliki fitur untuk memudahkan kita mengambil data dari environment variable</a:t>
            </a:r>
            <a:endParaRPr/>
          </a:p>
          <a:p>
            <a:pPr indent="-311150" lvl="0" marL="457200" rtl="0" algn="l">
              <a:spcBef>
                <a:spcPts val="0"/>
              </a:spcBef>
              <a:spcAft>
                <a:spcPts val="0"/>
              </a:spcAft>
              <a:buSzPts val="1300"/>
              <a:buChar char="●"/>
            </a:pPr>
            <a:r>
              <a:rPr lang="id"/>
              <a:t>Kita bisa menggunakan function env(key) atau Env::get(key) untuk mendapatkan nilai dari environment variable</a:t>
            </a:r>
            <a:endParaRPr/>
          </a:p>
          <a:p>
            <a:pPr indent="-311150" lvl="0" marL="457200" rtl="0" algn="l">
              <a:spcBef>
                <a:spcPts val="0"/>
              </a:spcBef>
              <a:spcAft>
                <a:spcPts val="0"/>
              </a:spcAft>
              <a:buSzPts val="1300"/>
              <a:buChar char="●"/>
            </a:pPr>
            <a:r>
              <a:rPr lang="id"/>
              <a:t>Internal implementasi dari Environment variable di Laravel menggunakan library </a:t>
            </a:r>
            <a:r>
              <a:rPr lang="id" u="sng">
                <a:solidFill>
                  <a:schemeClr val="hlink"/>
                </a:solidFill>
                <a:hlinkClick r:id="rId3"/>
              </a:rPr>
              <a:t>https://github.com/vlucas/phpdotenv</a:t>
            </a:r>
            <a:r>
              <a:rPr lang="id"/>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Environment Variable</a:t>
            </a:r>
            <a:endParaRPr/>
          </a:p>
        </p:txBody>
      </p:sp>
      <p:pic>
        <p:nvPicPr>
          <p:cNvPr id="386" name="Google Shape;386;p63"/>
          <p:cNvPicPr preferRelativeResize="0"/>
          <p:nvPr/>
        </p:nvPicPr>
        <p:blipFill>
          <a:blip r:embed="rId3">
            <a:alphaModFix/>
          </a:blip>
          <a:stretch>
            <a:fillRect/>
          </a:stretch>
        </p:blipFill>
        <p:spPr>
          <a:xfrm>
            <a:off x="152400" y="2006250"/>
            <a:ext cx="8839197" cy="29785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Sudah Mengikuti kelas HTTP</a:t>
            </a:r>
            <a:endParaRPr/>
          </a:p>
          <a:p>
            <a:pPr indent="-311150" lvl="0" marL="457200" rtl="0" algn="l">
              <a:spcBef>
                <a:spcPts val="0"/>
              </a:spcBef>
              <a:spcAft>
                <a:spcPts val="0"/>
              </a:spcAft>
              <a:buSzPts val="1300"/>
              <a:buChar char="●"/>
            </a:pPr>
            <a:r>
              <a:rPr lang="id"/>
              <a:t>Sudah Mengikuti Kelas PHP dari Programmer Zaman Now</a:t>
            </a:r>
            <a:endParaRPr/>
          </a:p>
          <a:p>
            <a:pPr indent="-311150" lvl="0" marL="457200" rtl="0" algn="l">
              <a:spcBef>
                <a:spcPts val="0"/>
              </a:spcBef>
              <a:spcAft>
                <a:spcPts val="0"/>
              </a:spcAft>
              <a:buSzPts val="1300"/>
              <a:buChar char="●"/>
            </a:pPr>
            <a:r>
              <a:rPr lang="id"/>
              <a:t>Sudah Mengikuti Kelas Git dari Programmer Zaman Now</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Environment Variable</a:t>
            </a:r>
            <a:endParaRPr/>
          </a:p>
        </p:txBody>
      </p:sp>
      <p:pic>
        <p:nvPicPr>
          <p:cNvPr id="392" name="Google Shape;392;p64"/>
          <p:cNvPicPr preferRelativeResize="0"/>
          <p:nvPr/>
        </p:nvPicPr>
        <p:blipFill>
          <a:blip r:embed="rId3">
            <a:alphaModFix/>
          </a:blip>
          <a:stretch>
            <a:fillRect/>
          </a:stretch>
        </p:blipFill>
        <p:spPr>
          <a:xfrm>
            <a:off x="152400" y="2006250"/>
            <a:ext cx="8839199" cy="22715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 .env</a:t>
            </a:r>
            <a:endParaRPr/>
          </a:p>
        </p:txBody>
      </p:sp>
      <p:sp>
        <p:nvSpPr>
          <p:cNvPr id="398" name="Google Shape;398;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membaca dari environment variable, Laravel juga memiliki kemampuan untuk membaca nilai dari file .env yang terdapat di project Laravel</a:t>
            </a:r>
            <a:endParaRPr/>
          </a:p>
          <a:p>
            <a:pPr indent="-311150" lvl="0" marL="457200" rtl="0" algn="l">
              <a:spcBef>
                <a:spcPts val="0"/>
              </a:spcBef>
              <a:spcAft>
                <a:spcPts val="0"/>
              </a:spcAft>
              <a:buSzPts val="1300"/>
              <a:buChar char="●"/>
            </a:pPr>
            <a:r>
              <a:rPr lang="id"/>
              <a:t>Ini lebih mudah dibandingkan mengubah environment variable di sistem operasi</a:t>
            </a:r>
            <a:endParaRPr/>
          </a:p>
          <a:p>
            <a:pPr indent="-311150" lvl="0" marL="457200" rtl="0" algn="l">
              <a:spcBef>
                <a:spcPts val="0"/>
              </a:spcBef>
              <a:spcAft>
                <a:spcPts val="0"/>
              </a:spcAft>
              <a:buSzPts val="1300"/>
              <a:buChar char="●"/>
            </a:pPr>
            <a:r>
              <a:rPr lang="id"/>
              <a:t>Kita cukup menambah environment variable ke file .env</a:t>
            </a:r>
            <a:endParaRPr/>
          </a:p>
          <a:p>
            <a:pPr indent="-311150" lvl="0" marL="457200" rtl="0" algn="l">
              <a:spcBef>
                <a:spcPts val="0"/>
              </a:spcBef>
              <a:spcAft>
                <a:spcPts val="0"/>
              </a:spcAft>
              <a:buSzPts val="1300"/>
              <a:buChar char="●"/>
            </a:pPr>
            <a:r>
              <a:rPr lang="id"/>
              <a:t>File .env secara default di ignore di Git project Laravel, oleh karena itu, kita bisa menambahkan konfigurasi di local tanpa takut ter-commit ke Git Repository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File .env</a:t>
            </a:r>
            <a:endParaRPr/>
          </a:p>
        </p:txBody>
      </p:sp>
      <p:pic>
        <p:nvPicPr>
          <p:cNvPr id="404" name="Google Shape;404;p66"/>
          <p:cNvPicPr preferRelativeResize="0"/>
          <p:nvPr/>
        </p:nvPicPr>
        <p:blipFill>
          <a:blip r:embed="rId3">
            <a:alphaModFix/>
          </a:blip>
          <a:stretch>
            <a:fillRect/>
          </a:stretch>
        </p:blipFill>
        <p:spPr>
          <a:xfrm>
            <a:off x="152400" y="2006250"/>
            <a:ext cx="8839201" cy="235059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Default Value</a:t>
            </a:r>
            <a:endParaRPr/>
          </a:p>
        </p:txBody>
      </p:sp>
      <p:sp>
        <p:nvSpPr>
          <p:cNvPr id="410" name="Google Shape;410;p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default value untuk environment variable</a:t>
            </a:r>
            <a:endParaRPr/>
          </a:p>
          <a:p>
            <a:pPr indent="-311150" lvl="0" marL="457200" rtl="0" algn="l">
              <a:spcBef>
                <a:spcPts val="0"/>
              </a:spcBef>
              <a:spcAft>
                <a:spcPts val="0"/>
              </a:spcAft>
              <a:buSzPts val="1300"/>
              <a:buChar char="●"/>
            </a:pPr>
            <a:r>
              <a:rPr lang="id"/>
              <a:t>Default value adalah nilai yang akan digunakan ketika environment variable yang kita ambil tidak tersedia</a:t>
            </a:r>
            <a:endParaRPr/>
          </a:p>
          <a:p>
            <a:pPr indent="-311150" lvl="0" marL="457200" rtl="0" algn="l">
              <a:spcBef>
                <a:spcPts val="0"/>
              </a:spcBef>
              <a:spcAft>
                <a:spcPts val="0"/>
              </a:spcAft>
              <a:buSzPts val="1300"/>
              <a:buChar char="●"/>
            </a:pPr>
            <a:r>
              <a:rPr lang="id"/>
              <a:t>Kita bisa menggunakan function env(key, default) atau Env::get(key, default)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Default Environment Value</a:t>
            </a:r>
            <a:endParaRPr/>
          </a:p>
        </p:txBody>
      </p:sp>
      <p:pic>
        <p:nvPicPr>
          <p:cNvPr id="416" name="Google Shape;416;p68"/>
          <p:cNvPicPr preferRelativeResize="0"/>
          <p:nvPr/>
        </p:nvPicPr>
        <p:blipFill>
          <a:blip r:embed="rId3">
            <a:alphaModFix/>
          </a:blip>
          <a:stretch>
            <a:fillRect/>
          </a:stretch>
        </p:blipFill>
        <p:spPr>
          <a:xfrm>
            <a:off x="152400" y="2006250"/>
            <a:ext cx="8839197" cy="245276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Application Environment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Application Environment</a:t>
            </a:r>
            <a:endParaRPr/>
          </a:p>
        </p:txBody>
      </p:sp>
      <p:sp>
        <p:nvSpPr>
          <p:cNvPr id="427" name="Google Shape;427;p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aplikasi, kadang kita ingin menentukan saat ini sedang berjalan di environment mana, misal di local, di dev, di staging, di qa atau di production</a:t>
            </a:r>
            <a:endParaRPr/>
          </a:p>
          <a:p>
            <a:pPr indent="-311150" lvl="0" marL="457200" rtl="0" algn="l">
              <a:spcBef>
                <a:spcPts val="0"/>
              </a:spcBef>
              <a:spcAft>
                <a:spcPts val="0"/>
              </a:spcAft>
              <a:buSzPts val="1300"/>
              <a:buChar char="●"/>
            </a:pPr>
            <a:r>
              <a:rPr lang="id"/>
              <a:t>Di Laravel, hal ini biasanya dilakukan dengan menggunakan environment variable APP_ENV</a:t>
            </a:r>
            <a:endParaRPr/>
          </a:p>
          <a:p>
            <a:pPr indent="-311150" lvl="0" marL="457200" rtl="0" algn="l">
              <a:spcBef>
                <a:spcPts val="0"/>
              </a:spcBef>
              <a:spcAft>
                <a:spcPts val="0"/>
              </a:spcAft>
              <a:buSzPts val="1300"/>
              <a:buChar char="●"/>
            </a:pPr>
            <a:r>
              <a:rPr lang="id"/>
              <a:t>Dan untuk mengecek saat ini sedang berjalan di environment apa, kita bisa menggunakan function App::environment(value) atau App::environment([value1, value2]), dimana akan return true jika benar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PHP Unit </a:t>
            </a:r>
            <a:endParaRPr/>
          </a:p>
        </p:txBody>
      </p:sp>
      <p:pic>
        <p:nvPicPr>
          <p:cNvPr id="433" name="Google Shape;433;p71"/>
          <p:cNvPicPr preferRelativeResize="0"/>
          <p:nvPr/>
        </p:nvPicPr>
        <p:blipFill>
          <a:blip r:embed="rId3">
            <a:alphaModFix/>
          </a:blip>
          <a:stretch>
            <a:fillRect/>
          </a:stretch>
        </p:blipFill>
        <p:spPr>
          <a:xfrm>
            <a:off x="152400" y="2006250"/>
            <a:ext cx="8839199" cy="28809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Application Environment</a:t>
            </a:r>
            <a:endParaRPr/>
          </a:p>
        </p:txBody>
      </p:sp>
      <p:pic>
        <p:nvPicPr>
          <p:cNvPr id="439" name="Google Shape;439;p72"/>
          <p:cNvPicPr preferRelativeResize="0"/>
          <p:nvPr/>
        </p:nvPicPr>
        <p:blipFill>
          <a:blip r:embed="rId3">
            <a:alphaModFix/>
          </a:blip>
          <a:stretch>
            <a:fillRect/>
          </a:stretch>
        </p:blipFill>
        <p:spPr>
          <a:xfrm>
            <a:off x="152400" y="2006250"/>
            <a:ext cx="8039067" cy="29848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Configuration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Pengenalan Laravel</a:t>
            </a:r>
            <a:endParaRPr/>
          </a:p>
          <a:p>
            <a:pPr indent="-311150" lvl="0" marL="457200" rtl="0" algn="l">
              <a:spcBef>
                <a:spcPts val="0"/>
              </a:spcBef>
              <a:spcAft>
                <a:spcPts val="0"/>
              </a:spcAft>
              <a:buSzPts val="1300"/>
              <a:buChar char="●"/>
            </a:pPr>
            <a:r>
              <a:rPr lang="id"/>
              <a:t>Membuat Project</a:t>
            </a:r>
            <a:endParaRPr/>
          </a:p>
          <a:p>
            <a:pPr indent="-311150" lvl="0" marL="457200" rtl="0" algn="l">
              <a:spcBef>
                <a:spcPts val="0"/>
              </a:spcBef>
              <a:spcAft>
                <a:spcPts val="0"/>
              </a:spcAft>
              <a:buSzPts val="1300"/>
              <a:buChar char="●"/>
            </a:pPr>
            <a:r>
              <a:rPr lang="id"/>
              <a:t>Dependency Injection</a:t>
            </a:r>
            <a:endParaRPr/>
          </a:p>
          <a:p>
            <a:pPr indent="-311150" lvl="0" marL="457200" rtl="0" algn="l">
              <a:spcBef>
                <a:spcPts val="0"/>
              </a:spcBef>
              <a:spcAft>
                <a:spcPts val="0"/>
              </a:spcAft>
              <a:buSzPts val="1300"/>
              <a:buChar char="●"/>
            </a:pPr>
            <a:r>
              <a:rPr lang="id"/>
              <a:t>Facades</a:t>
            </a:r>
            <a:endParaRPr/>
          </a:p>
          <a:p>
            <a:pPr indent="-311150" lvl="0" marL="457200" rtl="0" algn="l">
              <a:spcBef>
                <a:spcPts val="0"/>
              </a:spcBef>
              <a:spcAft>
                <a:spcPts val="0"/>
              </a:spcAft>
              <a:buSzPts val="1300"/>
              <a:buChar char="●"/>
            </a:pPr>
            <a:r>
              <a:rPr lang="id"/>
              <a:t>Route</a:t>
            </a:r>
            <a:endParaRPr/>
          </a:p>
          <a:p>
            <a:pPr indent="-311150" lvl="0" marL="457200" rtl="0" algn="l">
              <a:spcBef>
                <a:spcPts val="0"/>
              </a:spcBef>
              <a:spcAft>
                <a:spcPts val="0"/>
              </a:spcAft>
              <a:buSzPts val="1300"/>
              <a:buChar char="●"/>
            </a:pPr>
            <a:r>
              <a:rPr lang="id"/>
              <a:t>Controller</a:t>
            </a:r>
            <a:endParaRPr/>
          </a:p>
          <a:p>
            <a:pPr indent="-311150" lvl="0" marL="457200" rtl="0" algn="l">
              <a:spcBef>
                <a:spcPts val="0"/>
              </a:spcBef>
              <a:spcAft>
                <a:spcPts val="0"/>
              </a:spcAft>
              <a:buSzPts val="1300"/>
              <a:buChar char="●"/>
            </a:pPr>
            <a:r>
              <a:rPr lang="id"/>
              <a:t>Middleware</a:t>
            </a:r>
            <a:endParaRPr/>
          </a:p>
          <a:p>
            <a:pPr indent="-311150" lvl="0" marL="457200" rtl="0" algn="l">
              <a:spcBef>
                <a:spcPts val="0"/>
              </a:spcBef>
              <a:spcAft>
                <a:spcPts val="0"/>
              </a:spcAft>
              <a:buSzPts val="1300"/>
              <a:buChar char="●"/>
            </a:pPr>
            <a:r>
              <a:rPr lang="id"/>
              <a:t>Templating</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Configuration</a:t>
            </a:r>
            <a:endParaRPr/>
          </a:p>
        </p:txBody>
      </p:sp>
      <p:sp>
        <p:nvSpPr>
          <p:cNvPr id="450" name="Google Shape;450;p7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Environment variable cocok digunakan untuk jenis konfigurasi yang memang butuh berubah-ubah nilainya, dan terintegrasi dengan baik dengan environment variable di sistem operasi </a:t>
            </a:r>
            <a:endParaRPr/>
          </a:p>
          <a:p>
            <a:pPr indent="-311150" lvl="0" marL="457200" rtl="0" algn="l">
              <a:spcBef>
                <a:spcPts val="0"/>
              </a:spcBef>
              <a:spcAft>
                <a:spcPts val="0"/>
              </a:spcAft>
              <a:buSzPts val="1300"/>
              <a:buChar char="●"/>
            </a:pPr>
            <a:r>
              <a:rPr lang="id"/>
              <a:t>Laravel juga mendukung penulisan konfigurasi dengan menggunakan PHP Code, konfigurasi ini biasanya digunakan ketika memang dibutuhkan tidak terlalu sering berubah, dan biasanya pengaturannya hampir sama untuk tiap lokasi dijalankan aplikasi</a:t>
            </a:r>
            <a:endParaRPr/>
          </a:p>
          <a:p>
            <a:pPr indent="-311150" lvl="0" marL="457200" rtl="0" algn="l">
              <a:spcBef>
                <a:spcPts val="0"/>
              </a:spcBef>
              <a:spcAft>
                <a:spcPts val="0"/>
              </a:spcAft>
              <a:buSzPts val="1300"/>
              <a:buChar char="●"/>
            </a:pPr>
            <a:r>
              <a:rPr lang="id"/>
              <a:t>Namun saat menggunakan fitur Laravel Configuration, kita juga tetap bisa mengakses Environment Variable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Folder Configuration</a:t>
            </a:r>
            <a:endParaRPr/>
          </a:p>
        </p:txBody>
      </p:sp>
      <p:sp>
        <p:nvSpPr>
          <p:cNvPr id="456" name="Google Shape;456;p75"/>
          <p:cNvSpPr txBox="1"/>
          <p:nvPr>
            <p:ph idx="1" type="body"/>
          </p:nvPr>
        </p:nvSpPr>
        <p:spPr>
          <a:xfrm>
            <a:off x="729450" y="2078875"/>
            <a:ext cx="3842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menyimpan semua konfigurasi di folder config yang terdapat di project</a:t>
            </a:r>
            <a:endParaRPr/>
          </a:p>
          <a:p>
            <a:pPr indent="-311150" lvl="0" marL="457200" rtl="0" algn="l">
              <a:spcBef>
                <a:spcPts val="0"/>
              </a:spcBef>
              <a:spcAft>
                <a:spcPts val="0"/>
              </a:spcAft>
              <a:buSzPts val="1300"/>
              <a:buChar char="●"/>
            </a:pPr>
            <a:r>
              <a:rPr lang="id"/>
              <a:t>Dan prefix dari konfigurasi diawali dengan file php yang terdapat di project tersebut</a:t>
            </a:r>
            <a:endParaRPr/>
          </a:p>
        </p:txBody>
      </p:sp>
      <p:pic>
        <p:nvPicPr>
          <p:cNvPr id="457" name="Google Shape;457;p75"/>
          <p:cNvPicPr preferRelativeResize="0"/>
          <p:nvPr/>
        </p:nvPicPr>
        <p:blipFill>
          <a:blip r:embed="rId3">
            <a:alphaModFix/>
          </a:blip>
          <a:stretch>
            <a:fillRect/>
          </a:stretch>
        </p:blipFill>
        <p:spPr>
          <a:xfrm>
            <a:off x="4724250" y="648800"/>
            <a:ext cx="3336274" cy="43423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File Konfigurasi</a:t>
            </a:r>
            <a:endParaRPr/>
          </a:p>
        </p:txBody>
      </p:sp>
      <p:sp>
        <p:nvSpPr>
          <p:cNvPr id="463" name="Google Shape;463;p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file konfigurasi, kita cukup membuat file php di dalam folder config</a:t>
            </a:r>
            <a:endParaRPr/>
          </a:p>
          <a:p>
            <a:pPr indent="-311150" lvl="0" marL="457200" rtl="0" algn="l">
              <a:spcBef>
                <a:spcPts val="0"/>
              </a:spcBef>
              <a:spcAft>
                <a:spcPts val="0"/>
              </a:spcAft>
              <a:buSzPts val="1300"/>
              <a:buChar char="●"/>
            </a:pPr>
            <a:r>
              <a:rPr lang="id"/>
              <a:t>Lalu di dalam file tersebut, kita cukup return konfigurasi dalam bentuk array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contoh.php</a:t>
            </a:r>
            <a:endParaRPr/>
          </a:p>
        </p:txBody>
      </p:sp>
      <p:pic>
        <p:nvPicPr>
          <p:cNvPr id="469" name="Google Shape;469;p77"/>
          <p:cNvPicPr preferRelativeResize="0"/>
          <p:nvPr/>
        </p:nvPicPr>
        <p:blipFill>
          <a:blip r:embed="rId3">
            <a:alphaModFix/>
          </a:blip>
          <a:stretch>
            <a:fillRect/>
          </a:stretch>
        </p:blipFill>
        <p:spPr>
          <a:xfrm>
            <a:off x="152400" y="2006250"/>
            <a:ext cx="8355616" cy="29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Konfigurasi</a:t>
            </a:r>
            <a:endParaRPr/>
          </a:p>
        </p:txBody>
      </p:sp>
      <p:sp>
        <p:nvSpPr>
          <p:cNvPr id="475" name="Google Shape;475;p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mengambil konfigurasi di file konfigurasi, kita bisa menggunakan function config(key, default)</a:t>
            </a:r>
            <a:endParaRPr/>
          </a:p>
          <a:p>
            <a:pPr indent="-311150" lvl="0" marL="457200" rtl="0" algn="l">
              <a:spcBef>
                <a:spcPts val="0"/>
              </a:spcBef>
              <a:spcAft>
                <a:spcPts val="0"/>
              </a:spcAft>
              <a:buSzPts val="1300"/>
              <a:buChar char="●"/>
            </a:pPr>
            <a:r>
              <a:rPr lang="id"/>
              <a:t>Dimana pembuatan key pada config diawali dengan nama file, lalu diikuti dengan key yang terdapat di dalam return value nya</a:t>
            </a:r>
            <a:endParaRPr/>
          </a:p>
          <a:p>
            <a:pPr indent="-311150" lvl="0" marL="457200" rtl="0" algn="l">
              <a:spcBef>
                <a:spcPts val="0"/>
              </a:spcBef>
              <a:spcAft>
                <a:spcPts val="0"/>
              </a:spcAft>
              <a:buSzPts val="1300"/>
              <a:buChar char="●"/>
            </a:pPr>
            <a:r>
              <a:rPr lang="id"/>
              <a:t>Tiap nested array menggunakan . (titik) </a:t>
            </a:r>
            <a:endParaRPr/>
          </a:p>
          <a:p>
            <a:pPr indent="-311150" lvl="0" marL="457200" rtl="0" algn="l">
              <a:spcBef>
                <a:spcPts val="0"/>
              </a:spcBef>
              <a:spcAft>
                <a:spcPts val="0"/>
              </a:spcAft>
              <a:buSzPts val="1300"/>
              <a:buChar char="●"/>
            </a:pPr>
            <a:r>
              <a:rPr lang="id"/>
              <a:t>Misal contoh.author.first, artinya kita ambil konfigurasi dari file contoh.php, lalu ambil data array key author, dan di dalamnya kita ambil data key first</a:t>
            </a:r>
            <a:endParaRPr/>
          </a:p>
          <a:p>
            <a:pPr indent="-311150" lvl="0" marL="457200" rtl="0" algn="l">
              <a:spcBef>
                <a:spcPts val="0"/>
              </a:spcBef>
              <a:spcAft>
                <a:spcPts val="0"/>
              </a:spcAft>
              <a:buSzPts val="1300"/>
              <a:buChar char="●"/>
            </a:pPr>
            <a:r>
              <a:rPr lang="id"/>
              <a:t>Sama seperti function env(), function config() juga memiliki parameter default value jika key konfigurasinya tidak tersedia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Config Test</a:t>
            </a:r>
            <a:endParaRPr/>
          </a:p>
        </p:txBody>
      </p:sp>
      <p:pic>
        <p:nvPicPr>
          <p:cNvPr id="481" name="Google Shape;481;p79"/>
          <p:cNvPicPr preferRelativeResize="0"/>
          <p:nvPr/>
        </p:nvPicPr>
        <p:blipFill>
          <a:blip r:embed="rId3">
            <a:alphaModFix/>
          </a:blip>
          <a:stretch>
            <a:fillRect/>
          </a:stretch>
        </p:blipFill>
        <p:spPr>
          <a:xfrm>
            <a:off x="152400" y="2006250"/>
            <a:ext cx="8340526" cy="29848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Configuration Cache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Configuration Cache</a:t>
            </a:r>
            <a:endParaRPr/>
          </a:p>
        </p:txBody>
      </p:sp>
      <p:sp>
        <p:nvSpPr>
          <p:cNvPr id="492" name="Google Shape;492;p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terlalu banyak file konfigurasi, lama-lama maka akan membuat proses baca konfigurasi menjadi lambat karena Laravel harus membaca file setiap kali kita mengambil konfigurasi</a:t>
            </a:r>
            <a:endParaRPr/>
          </a:p>
          <a:p>
            <a:pPr indent="-311150" lvl="0" marL="457200" rtl="0" algn="l">
              <a:spcBef>
                <a:spcPts val="0"/>
              </a:spcBef>
              <a:spcAft>
                <a:spcPts val="0"/>
              </a:spcAft>
              <a:buSzPts val="1300"/>
              <a:buChar char="●"/>
            </a:pPr>
            <a:r>
              <a:rPr lang="id"/>
              <a:t>Pada saat proses development, hal ini mungkin bukan masalah, namun jika sudah masuk ke production, maka ini bisa memperlambat performa aplikasi Laravel kita</a:t>
            </a:r>
            <a:endParaRPr/>
          </a:p>
          <a:p>
            <a:pPr indent="-311150" lvl="0" marL="457200" rtl="0" algn="l">
              <a:spcBef>
                <a:spcPts val="0"/>
              </a:spcBef>
              <a:spcAft>
                <a:spcPts val="0"/>
              </a:spcAft>
              <a:buSzPts val="1300"/>
              <a:buChar char="●"/>
            </a:pPr>
            <a:r>
              <a:rPr lang="id"/>
              <a:t>Laravel memiliki fitur untuk meng-cache data konfigurasi yang kita buat menjadi satu file sehingga proses membacanya lebih cepat karena datanya langsung di load saat aplikasi berjalan</a:t>
            </a:r>
            <a:endParaRPr/>
          </a:p>
          <a:p>
            <a:pPr indent="-311150" lvl="0" marL="457200" rtl="0" algn="l">
              <a:spcBef>
                <a:spcPts val="0"/>
              </a:spcBef>
              <a:spcAft>
                <a:spcPts val="0"/>
              </a:spcAft>
              <a:buSzPts val="1300"/>
              <a:buChar char="●"/>
            </a:pPr>
            <a:r>
              <a:rPr lang="id"/>
              <a:t>Untuk membuat configuration cache, kita bisa gunakan perintah :</a:t>
            </a:r>
            <a:br>
              <a:rPr lang="id"/>
            </a:br>
            <a:r>
              <a:rPr lang="id"/>
              <a:t>php artisan config:cache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Lokasi Configuration Cache</a:t>
            </a:r>
            <a:endParaRPr/>
          </a:p>
        </p:txBody>
      </p:sp>
      <p:pic>
        <p:nvPicPr>
          <p:cNvPr id="498" name="Google Shape;498;p82"/>
          <p:cNvPicPr preferRelativeResize="0"/>
          <p:nvPr/>
        </p:nvPicPr>
        <p:blipFill>
          <a:blip r:embed="rId3">
            <a:alphaModFix/>
          </a:blip>
          <a:stretch>
            <a:fillRect/>
          </a:stretch>
        </p:blipFill>
        <p:spPr>
          <a:xfrm>
            <a:off x="152400" y="2006250"/>
            <a:ext cx="2830461"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Hapus Configuration Cache</a:t>
            </a:r>
            <a:endParaRPr/>
          </a:p>
        </p:txBody>
      </p:sp>
      <p:sp>
        <p:nvSpPr>
          <p:cNvPr id="504" name="Google Shape;504;p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Ketika file cache sudah dibuat, jika kita menambah konfigurasi di file php yang terdapat di folder config, maka config tersebut tidak akan bisa diakses</a:t>
            </a:r>
            <a:endParaRPr/>
          </a:p>
          <a:p>
            <a:pPr indent="-311150" lvl="0" marL="457200" rtl="0" algn="l">
              <a:spcBef>
                <a:spcPts val="0"/>
              </a:spcBef>
              <a:spcAft>
                <a:spcPts val="0"/>
              </a:spcAft>
              <a:buSzPts val="1300"/>
              <a:buChar char="●"/>
            </a:pPr>
            <a:r>
              <a:rPr lang="id"/>
              <a:t>Hal ini karena Laravel akan selalu menggunakan configuration cache jika ada, oleh karena itu kita bisa buat ulang cache nya, atau jika ingin menghapus cache nya, kita bisa gunakan perintah :</a:t>
            </a:r>
            <a:br>
              <a:rPr lang="id"/>
            </a:br>
            <a:r>
              <a:rPr lang="id"/>
              <a:t>php artisan config:clear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Laravel</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Dependency Injection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a:t>
            </a:r>
            <a:endParaRPr/>
          </a:p>
        </p:txBody>
      </p:sp>
      <p:sp>
        <p:nvSpPr>
          <p:cNvPr id="515" name="Google Shape;515;p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pengembangan perangkat lunak, ada konsep yang namanya Dependency Injection</a:t>
            </a:r>
            <a:endParaRPr/>
          </a:p>
          <a:p>
            <a:pPr indent="-311150" lvl="0" marL="457200" rtl="0" algn="l">
              <a:spcBef>
                <a:spcPts val="0"/>
              </a:spcBef>
              <a:spcAft>
                <a:spcPts val="0"/>
              </a:spcAft>
              <a:buSzPts val="1300"/>
              <a:buChar char="●"/>
            </a:pPr>
            <a:r>
              <a:rPr lang="id"/>
              <a:t>Dependency Injection adalah teknik dimana sebuah object menerima object lain yang dibutuhka atau istilahnya dependencies</a:t>
            </a:r>
            <a:endParaRPr/>
          </a:p>
          <a:p>
            <a:pPr indent="-311150" lvl="0" marL="457200" rtl="0" algn="l">
              <a:spcBef>
                <a:spcPts val="0"/>
              </a:spcBef>
              <a:spcAft>
                <a:spcPts val="0"/>
              </a:spcAft>
              <a:buSzPts val="1300"/>
              <a:buChar char="●"/>
            </a:pPr>
            <a:r>
              <a:rPr lang="id"/>
              <a:t>Saat kita membuat object, sering sekali kita membuat object yang butuh object lain</a:t>
            </a:r>
            <a:endParaRPr/>
          </a:p>
          <a:p>
            <a:pPr indent="-311150" lvl="0" marL="457200" rtl="0" algn="l">
              <a:spcBef>
                <a:spcPts val="0"/>
              </a:spcBef>
              <a:spcAft>
                <a:spcPts val="0"/>
              </a:spcAft>
              <a:buSzPts val="1300"/>
              <a:buChar char="●"/>
            </a:pPr>
            <a:r>
              <a:rPr lang="id" u="sng">
                <a:solidFill>
                  <a:schemeClr val="hlink"/>
                </a:solidFill>
                <a:hlinkClick r:id="rId3"/>
              </a:rPr>
              <a:t>https://en.wikipedia.org/wiki/Dependency_injection</a:t>
            </a:r>
            <a:r>
              <a:rPr lang="id"/>
              <a:t>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Foo Class</a:t>
            </a:r>
            <a:endParaRPr/>
          </a:p>
        </p:txBody>
      </p:sp>
      <p:pic>
        <p:nvPicPr>
          <p:cNvPr id="521" name="Google Shape;521;p86"/>
          <p:cNvPicPr preferRelativeResize="0"/>
          <p:nvPr/>
        </p:nvPicPr>
        <p:blipFill>
          <a:blip r:embed="rId3">
            <a:alphaModFix/>
          </a:blip>
          <a:stretch>
            <a:fillRect/>
          </a:stretch>
        </p:blipFill>
        <p:spPr>
          <a:xfrm>
            <a:off x="152400" y="2006250"/>
            <a:ext cx="8839199" cy="276343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Bar Class</a:t>
            </a:r>
            <a:endParaRPr/>
          </a:p>
        </p:txBody>
      </p:sp>
      <p:pic>
        <p:nvPicPr>
          <p:cNvPr id="527" name="Google Shape;527;p87"/>
          <p:cNvPicPr preferRelativeResize="0"/>
          <p:nvPr/>
        </p:nvPicPr>
        <p:blipFill>
          <a:blip r:embed="rId3">
            <a:alphaModFix/>
          </a:blip>
          <a:stretch>
            <a:fillRect/>
          </a:stretch>
        </p:blipFill>
        <p:spPr>
          <a:xfrm>
            <a:off x="152400" y="2006250"/>
            <a:ext cx="7436708" cy="298485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Foo dan Bar</a:t>
            </a:r>
            <a:endParaRPr/>
          </a:p>
        </p:txBody>
      </p:sp>
      <p:sp>
        <p:nvSpPr>
          <p:cNvPr id="533" name="Google Shape;533;p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Dari class Foo dan Bar kita tahu bahwa Bar membutuhkan Foo, artinya Bar depends-on Foo, atau Foo adalah dependency untuk Bar</a:t>
            </a:r>
            <a:endParaRPr/>
          </a:p>
          <a:p>
            <a:pPr indent="-311150" lvl="0" marL="457200" rtl="0" algn="l">
              <a:spcBef>
                <a:spcPts val="0"/>
              </a:spcBef>
              <a:spcAft>
                <a:spcPts val="0"/>
              </a:spcAft>
              <a:buSzPts val="1300"/>
              <a:buChar char="●"/>
            </a:pPr>
            <a:r>
              <a:rPr lang="id"/>
              <a:t>Dependency Injection berarti kita perlu memasukkan object Foo ke dalam Bar, sehingga Bar bisa menggunakan object Foo</a:t>
            </a:r>
            <a:endParaRPr/>
          </a:p>
          <a:p>
            <a:pPr indent="-311150" lvl="0" marL="457200" rtl="0" algn="l">
              <a:spcBef>
                <a:spcPts val="0"/>
              </a:spcBef>
              <a:spcAft>
                <a:spcPts val="0"/>
              </a:spcAft>
              <a:buSzPts val="1300"/>
              <a:buChar char="●"/>
            </a:pPr>
            <a:r>
              <a:rPr lang="id"/>
              <a:t>Pada kode Foo dan Bar kita menggunakan Constructor untuk melakukan injection (memasukkan dependency), sebenarnya caranya tidak hanya menggunakan Constructor, bisa menggunakan Attribute atau Function, namun sangat direkomendasikan menggunakan Constructor agar bisa terlihat jelas dependencies nya dan kita tidak lupa menambahkan dependencies nya</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Dependency Injection</a:t>
            </a:r>
            <a:endParaRPr/>
          </a:p>
        </p:txBody>
      </p:sp>
      <p:pic>
        <p:nvPicPr>
          <p:cNvPr id="539" name="Google Shape;539;p89"/>
          <p:cNvPicPr preferRelativeResize="0"/>
          <p:nvPr/>
        </p:nvPicPr>
        <p:blipFill>
          <a:blip r:embed="rId3">
            <a:alphaModFix/>
          </a:blip>
          <a:stretch>
            <a:fillRect/>
          </a:stretch>
        </p:blipFill>
        <p:spPr>
          <a:xfrm>
            <a:off x="152400" y="2006250"/>
            <a:ext cx="8839200" cy="280400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Service Container</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Container</a:t>
            </a:r>
            <a:endParaRPr/>
          </a:p>
        </p:txBody>
      </p:sp>
      <p:sp>
        <p:nvSpPr>
          <p:cNvPr id="550" name="Google Shape;550;p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mencoba melakukan Dependency Injection secara manual</a:t>
            </a:r>
            <a:endParaRPr/>
          </a:p>
          <a:p>
            <a:pPr indent="-311150" lvl="0" marL="457200" rtl="0" algn="l">
              <a:spcBef>
                <a:spcPts val="0"/>
              </a:spcBef>
              <a:spcAft>
                <a:spcPts val="0"/>
              </a:spcAft>
              <a:buSzPts val="1300"/>
              <a:buChar char="●"/>
            </a:pPr>
            <a:r>
              <a:rPr lang="id"/>
              <a:t>Laravel memiliki fitur Dependency Injection secara otomatis, dan ini wajib dikuasai agar lebih mudah membuat aplikasi menggunakan Laravel</a:t>
            </a:r>
            <a:endParaRPr/>
          </a:p>
          <a:p>
            <a:pPr indent="-311150" lvl="0" marL="457200" rtl="0" algn="l">
              <a:spcBef>
                <a:spcPts val="0"/>
              </a:spcBef>
              <a:spcAft>
                <a:spcPts val="0"/>
              </a:spcAft>
              <a:buSzPts val="1300"/>
              <a:buChar char="●"/>
            </a:pPr>
            <a:r>
              <a:rPr lang="id"/>
              <a:t>Di Laravel fitur ini bernama Service Container, dimana Service Container ini merupakan fitur yang digunakan untuk manajemen dependencies dan juga dependency injection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Application Class</a:t>
            </a:r>
            <a:endParaRPr/>
          </a:p>
        </p:txBody>
      </p:sp>
      <p:sp>
        <p:nvSpPr>
          <p:cNvPr id="556" name="Google Shape;556;p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Service Container di Laravel direpresentasikan dalam class bernama Application</a:t>
            </a:r>
            <a:endParaRPr/>
          </a:p>
          <a:p>
            <a:pPr indent="-311150" lvl="0" marL="457200" rtl="0" algn="l">
              <a:spcBef>
                <a:spcPts val="0"/>
              </a:spcBef>
              <a:spcAft>
                <a:spcPts val="0"/>
              </a:spcAft>
              <a:buSzPts val="1300"/>
              <a:buChar char="●"/>
            </a:pPr>
            <a:r>
              <a:rPr lang="id"/>
              <a:t>Kita tidak perlu membuat class Application secara manual, karena semua sudah dilakukan secara otomatis oleh framework Laravel</a:t>
            </a:r>
            <a:endParaRPr/>
          </a:p>
          <a:p>
            <a:pPr indent="-311150" lvl="0" marL="457200" rtl="0" algn="l">
              <a:spcBef>
                <a:spcPts val="0"/>
              </a:spcBef>
              <a:spcAft>
                <a:spcPts val="0"/>
              </a:spcAft>
              <a:buSzPts val="1300"/>
              <a:buChar char="●"/>
            </a:pPr>
            <a:r>
              <a:rPr lang="id"/>
              <a:t>Di semua project Laravel, hampir disemua bagian terdapat field $app yang merupakan instance dari Application</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https://laravel.com/api/9.x/Illuminate/Foundation/Application.html</a:t>
            </a:r>
            <a:r>
              <a:rPr lang="id"/>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Dependency</a:t>
            </a:r>
            <a:endParaRPr/>
          </a:p>
        </p:txBody>
      </p:sp>
      <p:sp>
        <p:nvSpPr>
          <p:cNvPr id="562" name="Google Shape;562;p9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Dengan menggunakan Service Container, kita tidak perlu membuat object secara manual lagi menggunakan kata kunci new</a:t>
            </a:r>
            <a:endParaRPr/>
          </a:p>
          <a:p>
            <a:pPr indent="-311150" lvl="0" marL="457200" rtl="0" algn="l">
              <a:spcBef>
                <a:spcPts val="0"/>
              </a:spcBef>
              <a:spcAft>
                <a:spcPts val="0"/>
              </a:spcAft>
              <a:buSzPts val="1300"/>
              <a:buChar char="●"/>
            </a:pPr>
            <a:r>
              <a:rPr lang="id"/>
              <a:t>Kita bisa menggunakan function make(key) yang terdapat di class Application untuk membuat dependency secara otomatis</a:t>
            </a:r>
            <a:endParaRPr/>
          </a:p>
          <a:p>
            <a:pPr indent="-311150" lvl="0" marL="457200" rtl="0" algn="l">
              <a:spcBef>
                <a:spcPts val="0"/>
              </a:spcBef>
              <a:spcAft>
                <a:spcPts val="0"/>
              </a:spcAft>
              <a:buSzPts val="1300"/>
              <a:buChar char="●"/>
            </a:pPr>
            <a:r>
              <a:rPr lang="id"/>
              <a:t>Saat kita menggunakan make(key), object akan selalu dibuat baru, jadi harap hati-hati ketika menggunakannya, karena dia bukan menggunakan object yang sama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Laravel</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adalah framework di PHP untuk membuat Web atau API</a:t>
            </a:r>
            <a:endParaRPr/>
          </a:p>
          <a:p>
            <a:pPr indent="-311150" lvl="0" marL="457200" rtl="0" algn="l">
              <a:spcBef>
                <a:spcPts val="0"/>
              </a:spcBef>
              <a:spcAft>
                <a:spcPts val="0"/>
              </a:spcAft>
              <a:buSzPts val="1300"/>
              <a:buChar char="●"/>
            </a:pPr>
            <a:r>
              <a:rPr lang="id"/>
              <a:t>Laravel pertama kali dibuat oleh Taylor Otwell tahun 2011</a:t>
            </a:r>
            <a:endParaRPr/>
          </a:p>
          <a:p>
            <a:pPr indent="-311150" lvl="0" marL="457200" rtl="0" algn="l">
              <a:spcBef>
                <a:spcPts val="0"/>
              </a:spcBef>
              <a:spcAft>
                <a:spcPts val="0"/>
              </a:spcAft>
              <a:buSzPts val="1300"/>
              <a:buChar char="●"/>
            </a:pPr>
            <a:r>
              <a:rPr lang="id"/>
              <a:t>Laravel adalah framework yang open source dan gratis, sehingga kita bisa menggunakannya tanpa biaya dan juga bisa berkontribusi ke projectnya </a:t>
            </a:r>
            <a:endParaRPr/>
          </a:p>
          <a:p>
            <a:pPr indent="-311150" lvl="0" marL="457200" rtl="0" algn="l">
              <a:spcBef>
                <a:spcPts val="0"/>
              </a:spcBef>
              <a:spcAft>
                <a:spcPts val="0"/>
              </a:spcAft>
              <a:buSzPts val="1300"/>
              <a:buChar char="●"/>
            </a:pPr>
            <a:r>
              <a:rPr lang="id" u="sng">
                <a:solidFill>
                  <a:schemeClr val="hlink"/>
                </a:solidFill>
                <a:hlinkClick r:id="rId3"/>
              </a:rPr>
              <a:t>https://laravel.com/</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https://github.com/laravel/laravel</a:t>
            </a:r>
            <a:r>
              <a:rPr lang="id"/>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Dependency</a:t>
            </a:r>
            <a:endParaRPr/>
          </a:p>
        </p:txBody>
      </p:sp>
      <p:pic>
        <p:nvPicPr>
          <p:cNvPr id="568" name="Google Shape;568;p94"/>
          <p:cNvPicPr preferRelativeResize="0"/>
          <p:nvPr/>
        </p:nvPicPr>
        <p:blipFill>
          <a:blip r:embed="rId3">
            <a:alphaModFix/>
          </a:blip>
          <a:stretch>
            <a:fillRect/>
          </a:stretch>
        </p:blipFill>
        <p:spPr>
          <a:xfrm>
            <a:off x="152400" y="2006250"/>
            <a:ext cx="8839203" cy="259682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Mengubah Cara Membuat Dependency</a:t>
            </a:r>
            <a:endParaRPr/>
          </a:p>
        </p:txBody>
      </p:sp>
      <p:sp>
        <p:nvSpPr>
          <p:cNvPr id="574" name="Google Shape;574;p9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menggunakan function make(key), secara otomatis Laravel akan membuat object, namun kadang kita ingin menentukan cara pembuatan objectnya</a:t>
            </a:r>
            <a:endParaRPr/>
          </a:p>
          <a:p>
            <a:pPr indent="-311150" lvl="0" marL="457200" rtl="0" algn="l">
              <a:spcBef>
                <a:spcPts val="0"/>
              </a:spcBef>
              <a:spcAft>
                <a:spcPts val="0"/>
              </a:spcAft>
              <a:buSzPts val="1300"/>
              <a:buChar char="●"/>
            </a:pPr>
            <a:r>
              <a:rPr lang="id"/>
              <a:t>Pada kasus seperti ini, kita bisa menggunakan method bind(key, closure)</a:t>
            </a:r>
            <a:endParaRPr/>
          </a:p>
          <a:p>
            <a:pPr indent="-311150" lvl="0" marL="457200" rtl="0" algn="l">
              <a:spcBef>
                <a:spcPts val="0"/>
              </a:spcBef>
              <a:spcAft>
                <a:spcPts val="0"/>
              </a:spcAft>
              <a:buSzPts val="1300"/>
              <a:buChar char="●"/>
            </a:pPr>
            <a:r>
              <a:rPr lang="id"/>
              <a:t>Kita cukup return kan data yang kita inginkan pada function closure nya</a:t>
            </a:r>
            <a:endParaRPr/>
          </a:p>
          <a:p>
            <a:pPr indent="-311150" lvl="0" marL="457200" rtl="0" algn="l">
              <a:spcBef>
                <a:spcPts val="0"/>
              </a:spcBef>
              <a:spcAft>
                <a:spcPts val="0"/>
              </a:spcAft>
              <a:buSzPts val="1300"/>
              <a:buChar char="●"/>
            </a:pPr>
            <a:r>
              <a:rPr lang="id"/>
              <a:t>Saat kita menggunakan make(key) untuk mengambil dependencynya, secara otomatis function closure akan dipanggil</a:t>
            </a:r>
            <a:endParaRPr/>
          </a:p>
          <a:p>
            <a:pPr indent="-311150" lvl="0" marL="457200" rtl="0" algn="l">
              <a:spcBef>
                <a:spcPts val="0"/>
              </a:spcBef>
              <a:spcAft>
                <a:spcPts val="0"/>
              </a:spcAft>
              <a:buSzPts val="1300"/>
              <a:buChar char="●"/>
            </a:pPr>
            <a:r>
              <a:rPr lang="id"/>
              <a:t>Perlu diingat juga, setiap kita memanggil make(key), maka function closure akan selalu dipanggil, jadi bukan menggunakan object yang sama</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Person Class</a:t>
            </a:r>
            <a:endParaRPr/>
          </a:p>
        </p:txBody>
      </p:sp>
      <p:pic>
        <p:nvPicPr>
          <p:cNvPr id="580" name="Google Shape;580;p96"/>
          <p:cNvPicPr preferRelativeResize="0"/>
          <p:nvPr/>
        </p:nvPicPr>
        <p:blipFill>
          <a:blip r:embed="rId3">
            <a:alphaModFix/>
          </a:blip>
          <a:stretch>
            <a:fillRect/>
          </a:stretch>
        </p:blipFill>
        <p:spPr>
          <a:xfrm>
            <a:off x="152400" y="2006250"/>
            <a:ext cx="8839199" cy="283013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Bind Function</a:t>
            </a:r>
            <a:endParaRPr/>
          </a:p>
        </p:txBody>
      </p:sp>
      <p:pic>
        <p:nvPicPr>
          <p:cNvPr id="586" name="Google Shape;586;p97"/>
          <p:cNvPicPr preferRelativeResize="0"/>
          <p:nvPr/>
        </p:nvPicPr>
        <p:blipFill>
          <a:blip r:embed="rId3">
            <a:alphaModFix/>
          </a:blip>
          <a:stretch>
            <a:fillRect/>
          </a:stretch>
        </p:blipFill>
        <p:spPr>
          <a:xfrm>
            <a:off x="152400" y="2006250"/>
            <a:ext cx="8839203" cy="290991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Singleton</a:t>
            </a:r>
            <a:endParaRPr/>
          </a:p>
        </p:txBody>
      </p:sp>
      <p:sp>
        <p:nvSpPr>
          <p:cNvPr id="592" name="Google Shape;592;p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ketika menggunakan make(key), maka secara default Laravel akan membuat object baru, atau jika menggunakan bind(key, closure), function closure akan selalu dipanggil</a:t>
            </a:r>
            <a:endParaRPr/>
          </a:p>
          <a:p>
            <a:pPr indent="-311150" lvl="0" marL="457200" rtl="0" algn="l">
              <a:spcBef>
                <a:spcPts val="0"/>
              </a:spcBef>
              <a:spcAft>
                <a:spcPts val="0"/>
              </a:spcAft>
              <a:buSzPts val="1300"/>
              <a:buChar char="●"/>
            </a:pPr>
            <a:r>
              <a:rPr lang="id"/>
              <a:t>Kadang ada kebutuhan kita membuat object singleton, yaitu satu object saja, dan ketika butuh, kita cukup menggunakan object yang sama</a:t>
            </a:r>
            <a:endParaRPr/>
          </a:p>
          <a:p>
            <a:pPr indent="-311150" lvl="0" marL="457200" rtl="0" algn="l">
              <a:spcBef>
                <a:spcPts val="0"/>
              </a:spcBef>
              <a:spcAft>
                <a:spcPts val="0"/>
              </a:spcAft>
              <a:buSzPts val="1300"/>
              <a:buChar char="●"/>
            </a:pPr>
            <a:r>
              <a:rPr lang="id"/>
              <a:t>Pada kasus ini, kita bisa menggunakan function singleton(key, closure), maka secara otomatis ketika kita menggunakan make(key), maka object hanya dibuat di awal, selanjutnya object yang sama akan digunakan terus menerus ketika kita memanggil make(key)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Singleton</a:t>
            </a:r>
            <a:endParaRPr/>
          </a:p>
        </p:txBody>
      </p:sp>
      <p:pic>
        <p:nvPicPr>
          <p:cNvPr id="598" name="Google Shape;598;p99"/>
          <p:cNvPicPr preferRelativeResize="0"/>
          <p:nvPr/>
        </p:nvPicPr>
        <p:blipFill>
          <a:blip r:embed="rId3">
            <a:alphaModFix/>
          </a:blip>
          <a:stretch>
            <a:fillRect/>
          </a:stretch>
        </p:blipFill>
        <p:spPr>
          <a:xfrm>
            <a:off x="152400" y="2006250"/>
            <a:ext cx="8296399" cy="29848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Instance</a:t>
            </a:r>
            <a:endParaRPr/>
          </a:p>
        </p:txBody>
      </p:sp>
      <p:sp>
        <p:nvSpPr>
          <p:cNvPr id="604" name="Google Shape;604;p1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menggunakan function singleton(key, closure), untuk membuat singleton object, kita juga bisa menggunakan object yang sudah ada, dengan cara menggunakan function instance(key, object)</a:t>
            </a:r>
            <a:endParaRPr/>
          </a:p>
          <a:p>
            <a:pPr indent="-311150" lvl="0" marL="457200" rtl="0" algn="l">
              <a:spcBef>
                <a:spcPts val="0"/>
              </a:spcBef>
              <a:spcAft>
                <a:spcPts val="0"/>
              </a:spcAft>
              <a:buSzPts val="1300"/>
              <a:buChar char="●"/>
            </a:pPr>
            <a:r>
              <a:rPr lang="id"/>
              <a:t>Ketika menggunakan make(key), maka instance object tersebut akan dikembalikan</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Instance</a:t>
            </a:r>
            <a:endParaRPr/>
          </a:p>
        </p:txBody>
      </p:sp>
      <p:pic>
        <p:nvPicPr>
          <p:cNvPr id="610" name="Google Shape;610;p101"/>
          <p:cNvPicPr preferRelativeResize="0"/>
          <p:nvPr/>
        </p:nvPicPr>
        <p:blipFill>
          <a:blip r:embed="rId3">
            <a:alphaModFix/>
          </a:blip>
          <a:stretch>
            <a:fillRect/>
          </a:stretch>
        </p:blipFill>
        <p:spPr>
          <a:xfrm>
            <a:off x="152400" y="2006250"/>
            <a:ext cx="8817209" cy="29848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a:t>
            </a:r>
            <a:endParaRPr/>
          </a:p>
        </p:txBody>
      </p:sp>
      <p:sp>
        <p:nvSpPr>
          <p:cNvPr id="616" name="Google Shape;616;p1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tahu bagaimana cara membuat dependency dan juga mendapatkan dependency di Laravel, sekarang bagaimana caranya melakukan dependency injection?</a:t>
            </a:r>
            <a:endParaRPr/>
          </a:p>
          <a:p>
            <a:pPr indent="-311150" lvl="0" marL="457200" rtl="0" algn="l">
              <a:spcBef>
                <a:spcPts val="0"/>
              </a:spcBef>
              <a:spcAft>
                <a:spcPts val="0"/>
              </a:spcAft>
              <a:buSzPts val="1300"/>
              <a:buChar char="●"/>
            </a:pPr>
            <a:r>
              <a:rPr lang="id"/>
              <a:t>Secara default, jika kita membuat object menggunakan make(key), lalu Laravel mendeteksi terdapat constructor, maka Laravel akan mencoba menggunakan dependency yang sesuai dengan tipe yang dibutuhkan di Laravel</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Mengubah Field Foo di Bar Class</a:t>
            </a:r>
            <a:endParaRPr/>
          </a:p>
        </p:txBody>
      </p:sp>
      <p:pic>
        <p:nvPicPr>
          <p:cNvPr id="622" name="Google Shape;622;p103"/>
          <p:cNvPicPr preferRelativeResize="0"/>
          <p:nvPr/>
        </p:nvPicPr>
        <p:blipFill>
          <a:blip r:embed="rId3">
            <a:alphaModFix/>
          </a:blip>
          <a:stretch>
            <a:fillRect/>
          </a:stretch>
        </p:blipFill>
        <p:spPr>
          <a:xfrm>
            <a:off x="152400" y="2006250"/>
            <a:ext cx="8839202" cy="23545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Laravel?</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ini Laravel adalah framework paling populer di PHP</a:t>
            </a:r>
            <a:endParaRPr/>
          </a:p>
          <a:p>
            <a:pPr indent="-311150" lvl="0" marL="457200" rtl="0" algn="l">
              <a:spcBef>
                <a:spcPts val="0"/>
              </a:spcBef>
              <a:spcAft>
                <a:spcPts val="0"/>
              </a:spcAft>
              <a:buSzPts val="1300"/>
              <a:buChar char="●"/>
            </a:pPr>
            <a:r>
              <a:rPr lang="id"/>
              <a:t>Banyak perusahaan yang sudah menggunakan Laravel sebagai framework pilihan ketika menggunakan PHP</a:t>
            </a:r>
            <a:endParaRPr/>
          </a:p>
          <a:p>
            <a:pPr indent="-311150" lvl="0" marL="457200" rtl="0" algn="l">
              <a:spcBef>
                <a:spcPts val="0"/>
              </a:spcBef>
              <a:spcAft>
                <a:spcPts val="0"/>
              </a:spcAft>
              <a:buSzPts val="1300"/>
              <a:buChar char="●"/>
            </a:pPr>
            <a:r>
              <a:rPr lang="id"/>
              <a:t>Laravel juga memiliki ekosistem yang sangat besar, terutama dari ekosistem teknologi pendukung, sehingga ketika menggunakan Laravel, kita bisa mengintegrasikan dengan teknologi pendukung nya dengan lebih mudah</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Dependency Injection</a:t>
            </a:r>
            <a:endParaRPr/>
          </a:p>
        </p:txBody>
      </p:sp>
      <p:pic>
        <p:nvPicPr>
          <p:cNvPr id="628" name="Google Shape;628;p104"/>
          <p:cNvPicPr preferRelativeResize="0"/>
          <p:nvPr/>
        </p:nvPicPr>
        <p:blipFill>
          <a:blip r:embed="rId3">
            <a:alphaModFix/>
          </a:blip>
          <a:stretch>
            <a:fillRect/>
          </a:stretch>
        </p:blipFill>
        <p:spPr>
          <a:xfrm>
            <a:off x="152400" y="2006250"/>
            <a:ext cx="8839199" cy="293074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 di Closure</a:t>
            </a:r>
            <a:endParaRPr/>
          </a:p>
        </p:txBody>
      </p:sp>
      <p:sp>
        <p:nvSpPr>
          <p:cNvPr id="634" name="Google Shape;634;p1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function closure yang kita gunakan, kita juga bisa menggunakan parameter $app untuk mengambil object yang sudah ada di Service Container</a:t>
            </a:r>
            <a:endParaRPr/>
          </a:p>
          <a:p>
            <a:pPr indent="-311150" lvl="0" marL="457200" rtl="0" algn="l">
              <a:spcBef>
                <a:spcPts val="0"/>
              </a:spcBef>
              <a:spcAft>
                <a:spcPts val="0"/>
              </a:spcAft>
              <a:buSzPts val="1300"/>
              <a:buChar char="●"/>
            </a:pPr>
            <a:r>
              <a:rPr lang="id"/>
              <a:t>Kadang ini mempermudah ketika kita ingin membuat object yang kompleks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Dependency Injection di Closure</a:t>
            </a:r>
            <a:endParaRPr/>
          </a:p>
        </p:txBody>
      </p:sp>
      <p:pic>
        <p:nvPicPr>
          <p:cNvPr id="640" name="Google Shape;640;p106"/>
          <p:cNvPicPr preferRelativeResize="0"/>
          <p:nvPr/>
        </p:nvPicPr>
        <p:blipFill>
          <a:blip r:embed="rId3">
            <a:alphaModFix/>
          </a:blip>
          <a:stretch>
            <a:fillRect/>
          </a:stretch>
        </p:blipFill>
        <p:spPr>
          <a:xfrm>
            <a:off x="152400" y="2006250"/>
            <a:ext cx="8839199" cy="290050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Binding Interface ke Class</a:t>
            </a:r>
            <a:endParaRPr/>
          </a:p>
        </p:txBody>
      </p:sp>
      <p:sp>
        <p:nvSpPr>
          <p:cNvPr id="646" name="Google Shape;646;p10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praktek pengembangan perangkat lunak, hal yang bagus ketika membuat sebuah class yang berhubungan dengan logic adalah, membuat interface sebagai kontrak nya. Harapannya agar implementasi classnya bisa berbeda-beda tanpa harus mengubah kontrak interface nya</a:t>
            </a:r>
            <a:endParaRPr/>
          </a:p>
          <a:p>
            <a:pPr indent="-311150" lvl="0" marL="457200" rtl="0" algn="l">
              <a:spcBef>
                <a:spcPts val="0"/>
              </a:spcBef>
              <a:spcAft>
                <a:spcPts val="0"/>
              </a:spcAft>
              <a:buSzPts val="1300"/>
              <a:buChar char="●"/>
            </a:pPr>
            <a:r>
              <a:rPr lang="id"/>
              <a:t>Laravel memiliki fitur melakukan binding dari interface ke class secara mudah, kita bisa menggunakan function bind(interface, class) atau bind(interface, closure) dimana closure nya mengembalikan object class implementasinya, atau bisa juga menggunakan function singleton(interface, class) dan singleton(interface, closure)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HelloService Interface</a:t>
            </a:r>
            <a:endParaRPr/>
          </a:p>
        </p:txBody>
      </p:sp>
      <p:pic>
        <p:nvPicPr>
          <p:cNvPr id="652" name="Google Shape;652;p108"/>
          <p:cNvPicPr preferRelativeResize="0"/>
          <p:nvPr/>
        </p:nvPicPr>
        <p:blipFill>
          <a:blip r:embed="rId3">
            <a:alphaModFix/>
          </a:blip>
          <a:stretch>
            <a:fillRect/>
          </a:stretch>
        </p:blipFill>
        <p:spPr>
          <a:xfrm>
            <a:off x="152400" y="2006250"/>
            <a:ext cx="8839197" cy="267577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HelloService Implementation</a:t>
            </a:r>
            <a:endParaRPr/>
          </a:p>
        </p:txBody>
      </p:sp>
      <p:pic>
        <p:nvPicPr>
          <p:cNvPr id="658" name="Google Shape;658;p109"/>
          <p:cNvPicPr preferRelativeResize="0"/>
          <p:nvPr/>
        </p:nvPicPr>
        <p:blipFill>
          <a:blip r:embed="rId3">
            <a:alphaModFix/>
          </a:blip>
          <a:stretch>
            <a:fillRect/>
          </a:stretch>
        </p:blipFill>
        <p:spPr>
          <a:xfrm>
            <a:off x="152400" y="2006250"/>
            <a:ext cx="8839198" cy="296906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HelloService</a:t>
            </a:r>
            <a:endParaRPr/>
          </a:p>
        </p:txBody>
      </p:sp>
      <p:pic>
        <p:nvPicPr>
          <p:cNvPr id="664" name="Google Shape;664;p110"/>
          <p:cNvPicPr preferRelativeResize="0"/>
          <p:nvPr/>
        </p:nvPicPr>
        <p:blipFill>
          <a:blip r:embed="rId3">
            <a:alphaModFix/>
          </a:blip>
          <a:stretch>
            <a:fillRect/>
          </a:stretch>
        </p:blipFill>
        <p:spPr>
          <a:xfrm>
            <a:off x="152400" y="2006250"/>
            <a:ext cx="8839204" cy="227935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1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Service Provider</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Provider</a:t>
            </a:r>
            <a:endParaRPr/>
          </a:p>
        </p:txBody>
      </p:sp>
      <p:sp>
        <p:nvSpPr>
          <p:cNvPr id="675" name="Google Shape;675;p11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sudah tahu untuk melakukan dependency injection di Laravel, sekarang pertanyaannya apakah ada best practice dimana melakukan dependency injection tersebut?</a:t>
            </a:r>
            <a:endParaRPr/>
          </a:p>
          <a:p>
            <a:pPr indent="-311150" lvl="0" marL="457200" rtl="0" algn="l">
              <a:spcBef>
                <a:spcPts val="0"/>
              </a:spcBef>
              <a:spcAft>
                <a:spcPts val="0"/>
              </a:spcAft>
              <a:buSzPts val="1300"/>
              <a:buChar char="●"/>
            </a:pPr>
            <a:r>
              <a:rPr lang="id"/>
              <a:t>Laravel menyediakan fitur bernama Service Provider, dari namanya kita tahu bahwa ini adalah penyedia service atau dependency</a:t>
            </a:r>
            <a:endParaRPr/>
          </a:p>
          <a:p>
            <a:pPr indent="-311150" lvl="0" marL="457200" rtl="0" algn="l">
              <a:spcBef>
                <a:spcPts val="0"/>
              </a:spcBef>
              <a:spcAft>
                <a:spcPts val="0"/>
              </a:spcAft>
              <a:buSzPts val="1300"/>
              <a:buChar char="●"/>
            </a:pPr>
            <a:r>
              <a:rPr lang="id"/>
              <a:t>Di dalam Service Provider, biasanya kita melakukan registrasi dependency di dalam Service Container</a:t>
            </a:r>
            <a:endParaRPr/>
          </a:p>
          <a:p>
            <a:pPr indent="-311150" lvl="0" marL="457200" rtl="0" algn="l">
              <a:spcBef>
                <a:spcPts val="0"/>
              </a:spcBef>
              <a:spcAft>
                <a:spcPts val="0"/>
              </a:spcAft>
              <a:buSzPts val="1300"/>
              <a:buChar char="●"/>
            </a:pPr>
            <a:r>
              <a:rPr lang="id"/>
              <a:t>Bahkan semua proses bootstraping atau pembentukan object-object di framework Laravel itu sendiri dilakukan di ServiceProvider, kita bisa lihat saat pertama kali membuat project Laravel, ada banyak sekali file ServiceProvider di namespace App\Providers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Service Provider</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Service Provider, kita bisa memanfaatkan file artisan untuk melakukan auto generate file nya</a:t>
            </a:r>
            <a:endParaRPr/>
          </a:p>
          <a:p>
            <a:pPr indent="-311150" lvl="0" marL="457200" rtl="0" algn="l">
              <a:spcBef>
                <a:spcPts val="0"/>
              </a:spcBef>
              <a:spcAft>
                <a:spcPts val="0"/>
              </a:spcAft>
              <a:buSzPts val="1300"/>
              <a:buChar char="●"/>
            </a:pPr>
            <a:r>
              <a:rPr lang="id"/>
              <a:t>Kita bisa menggunakan perintah :</a:t>
            </a:r>
            <a:br>
              <a:rPr lang="id"/>
            </a:br>
            <a:r>
              <a:rPr lang="id"/>
              <a:t>php artisan make:provider NamaServiceProvider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 View Controller</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sendiri membawa konsep MVC (Model View Controller)</a:t>
            </a:r>
            <a:endParaRPr/>
          </a:p>
          <a:p>
            <a:pPr indent="-311150" lvl="0" marL="457200" rtl="0" algn="l">
              <a:spcBef>
                <a:spcPts val="0"/>
              </a:spcBef>
              <a:spcAft>
                <a:spcPts val="0"/>
              </a:spcAft>
              <a:buSzPts val="1300"/>
              <a:buChar char="●"/>
            </a:pPr>
            <a:r>
              <a:rPr lang="id"/>
              <a:t>Sehingga jika kita sudah terbiasa dengan konsep tersebut, kita akan dengan mudah menggunakan Laravel</a:t>
            </a:r>
            <a:endParaRPr/>
          </a:p>
          <a:p>
            <a:pPr indent="-311150" lvl="0" marL="457200" rtl="0" algn="l">
              <a:spcBef>
                <a:spcPts val="0"/>
              </a:spcBef>
              <a:spcAft>
                <a:spcPts val="0"/>
              </a:spcAft>
              <a:buSzPts val="1300"/>
              <a:buChar char="●"/>
            </a:pPr>
            <a:r>
              <a:rPr lang="id"/>
              <a:t>Detail dari konsep MVC itu sendiri sudah dibahas di kelas PHP MVC</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Service Provider</a:t>
            </a:r>
            <a:endParaRPr/>
          </a:p>
        </p:txBody>
      </p:sp>
      <p:pic>
        <p:nvPicPr>
          <p:cNvPr id="687" name="Google Shape;687;p114"/>
          <p:cNvPicPr preferRelativeResize="0"/>
          <p:nvPr/>
        </p:nvPicPr>
        <p:blipFill>
          <a:blip r:embed="rId3">
            <a:alphaModFix/>
          </a:blip>
          <a:stretch>
            <a:fillRect/>
          </a:stretch>
        </p:blipFill>
        <p:spPr>
          <a:xfrm>
            <a:off x="152400" y="2006250"/>
            <a:ext cx="8839198" cy="298007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Provider Function</a:t>
            </a:r>
            <a:endParaRPr/>
          </a:p>
        </p:txBody>
      </p:sp>
      <p:sp>
        <p:nvSpPr>
          <p:cNvPr id="693" name="Google Shape;693;p1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Service Provider terdapat dua function, yaitu register() dan boot()</a:t>
            </a:r>
            <a:endParaRPr/>
          </a:p>
          <a:p>
            <a:pPr indent="-311150" lvl="0" marL="457200" rtl="0" algn="l">
              <a:spcBef>
                <a:spcPts val="0"/>
              </a:spcBef>
              <a:spcAft>
                <a:spcPts val="0"/>
              </a:spcAft>
              <a:buSzPts val="1300"/>
              <a:buChar char="●"/>
            </a:pPr>
            <a:r>
              <a:rPr lang="id"/>
              <a:t>Di register(), kita harus melakukan registrasi dependency yang dibutuhkan ke Service Container, jangan melakukan kode selain registrasi dependency di function register(), jika tidak ingin mengalami error dependency belum tersedia</a:t>
            </a:r>
            <a:endParaRPr/>
          </a:p>
          <a:p>
            <a:pPr indent="-311150" lvl="0" marL="457200" rtl="0" algn="l">
              <a:spcBef>
                <a:spcPts val="0"/>
              </a:spcBef>
              <a:spcAft>
                <a:spcPts val="0"/>
              </a:spcAft>
              <a:buSzPts val="1300"/>
              <a:buChar char="●"/>
            </a:pPr>
            <a:r>
              <a:rPr lang="id"/>
              <a:t>Function boot() dipanggil setelah register() selesai, di sini kita bisa melakukan hal apapun yang diperlukan setelah proses registrasi dependency selesai</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Foo Bar Service Provider</a:t>
            </a:r>
            <a:endParaRPr/>
          </a:p>
        </p:txBody>
      </p:sp>
      <p:pic>
        <p:nvPicPr>
          <p:cNvPr id="699" name="Google Shape;699;p116"/>
          <p:cNvPicPr preferRelativeResize="0"/>
          <p:nvPr/>
        </p:nvPicPr>
        <p:blipFill>
          <a:blip r:embed="rId3">
            <a:alphaModFix/>
          </a:blip>
          <a:stretch>
            <a:fillRect/>
          </a:stretch>
        </p:blipFill>
        <p:spPr>
          <a:xfrm>
            <a:off x="152400" y="2006250"/>
            <a:ext cx="8839202" cy="279326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Registrasi Service Provider</a:t>
            </a:r>
            <a:endParaRPr/>
          </a:p>
        </p:txBody>
      </p:sp>
      <p:sp>
        <p:nvSpPr>
          <p:cNvPr id="705" name="Google Shape;705;p1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kita membuat Service Provider, secara default Service Provider tidak diload oleh Laravel</a:t>
            </a:r>
            <a:endParaRPr/>
          </a:p>
          <a:p>
            <a:pPr indent="-311150" lvl="0" marL="457200" rtl="0" algn="l">
              <a:spcBef>
                <a:spcPts val="0"/>
              </a:spcBef>
              <a:spcAft>
                <a:spcPts val="0"/>
              </a:spcAft>
              <a:buSzPts val="1300"/>
              <a:buChar char="●"/>
            </a:pPr>
            <a:r>
              <a:rPr lang="id"/>
              <a:t>Untuk memberi tahu Laravel jika kita ingin menambahkan Service Provider, kita perlu menambahkannya pada config di app.php, terdapat key providers yang berisi class-class Service Provider yang akan dijalankan oleh Laravel</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Registrasi Service Provider</a:t>
            </a:r>
            <a:endParaRPr/>
          </a:p>
        </p:txBody>
      </p:sp>
      <p:pic>
        <p:nvPicPr>
          <p:cNvPr id="711" name="Google Shape;711;p118"/>
          <p:cNvPicPr preferRelativeResize="0"/>
          <p:nvPr/>
        </p:nvPicPr>
        <p:blipFill>
          <a:blip r:embed="rId3">
            <a:alphaModFix/>
          </a:blip>
          <a:stretch>
            <a:fillRect/>
          </a:stretch>
        </p:blipFill>
        <p:spPr>
          <a:xfrm>
            <a:off x="152400" y="2006250"/>
            <a:ext cx="8839202" cy="262066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Service Provider</a:t>
            </a:r>
            <a:endParaRPr/>
          </a:p>
        </p:txBody>
      </p:sp>
      <p:pic>
        <p:nvPicPr>
          <p:cNvPr id="717" name="Google Shape;717;p119"/>
          <p:cNvPicPr preferRelativeResize="0"/>
          <p:nvPr/>
        </p:nvPicPr>
        <p:blipFill>
          <a:blip r:embed="rId3">
            <a:alphaModFix/>
          </a:blip>
          <a:stretch>
            <a:fillRect/>
          </a:stretch>
        </p:blipFill>
        <p:spPr>
          <a:xfrm>
            <a:off x="152400" y="2006250"/>
            <a:ext cx="8839200" cy="264127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bindings &amp; singletons Properties</a:t>
            </a:r>
            <a:endParaRPr/>
          </a:p>
        </p:txBody>
      </p:sp>
      <p:sp>
        <p:nvSpPr>
          <p:cNvPr id="723" name="Google Shape;723;p1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hanya butuh melakukan binding sederhana, misal dari interface ke class, kita bisa menggunakan fitur binding via properties di Service Provider</a:t>
            </a:r>
            <a:endParaRPr/>
          </a:p>
          <a:p>
            <a:pPr indent="-311150" lvl="0" marL="457200" rtl="0" algn="l">
              <a:spcBef>
                <a:spcPts val="0"/>
              </a:spcBef>
              <a:spcAft>
                <a:spcPts val="0"/>
              </a:spcAft>
              <a:buSzPts val="1300"/>
              <a:buChar char="●"/>
            </a:pPr>
            <a:r>
              <a:rPr lang="id"/>
              <a:t>Kita bisa tambahkan property bindings untuk membuat binding, atau</a:t>
            </a:r>
            <a:endParaRPr/>
          </a:p>
          <a:p>
            <a:pPr indent="-311150" lvl="0" marL="457200" rtl="0" algn="l">
              <a:spcBef>
                <a:spcPts val="0"/>
              </a:spcBef>
              <a:spcAft>
                <a:spcPts val="0"/>
              </a:spcAft>
              <a:buSzPts val="1300"/>
              <a:buChar char="●"/>
            </a:pPr>
            <a:r>
              <a:rPr lang="id"/>
              <a:t>Menggunakan property singletons untuk membuat binding singleton</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Singleton Properties</a:t>
            </a:r>
            <a:endParaRPr/>
          </a:p>
        </p:txBody>
      </p:sp>
      <p:pic>
        <p:nvPicPr>
          <p:cNvPr id="729" name="Google Shape;729;p121"/>
          <p:cNvPicPr preferRelativeResize="0"/>
          <p:nvPr/>
        </p:nvPicPr>
        <p:blipFill>
          <a:blip r:embed="rId3">
            <a:alphaModFix/>
          </a:blip>
          <a:stretch>
            <a:fillRect/>
          </a:stretch>
        </p:blipFill>
        <p:spPr>
          <a:xfrm>
            <a:off x="152400" y="2006250"/>
            <a:ext cx="8839203" cy="172883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Singleton Properties</a:t>
            </a:r>
            <a:endParaRPr/>
          </a:p>
        </p:txBody>
      </p:sp>
      <p:pic>
        <p:nvPicPr>
          <p:cNvPr id="735" name="Google Shape;735;p122"/>
          <p:cNvPicPr preferRelativeResize="0"/>
          <p:nvPr/>
        </p:nvPicPr>
        <p:blipFill>
          <a:blip r:embed="rId3">
            <a:alphaModFix/>
          </a:blip>
          <a:stretch>
            <a:fillRect/>
          </a:stretch>
        </p:blipFill>
        <p:spPr>
          <a:xfrm>
            <a:off x="152400" y="2006250"/>
            <a:ext cx="8839199" cy="1774453"/>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Deferred Provider</a:t>
            </a:r>
            <a:endParaRPr/>
          </a:p>
        </p:txBody>
      </p:sp>
      <p:sp>
        <p:nvSpPr>
          <p:cNvPr id="741" name="Google Shape;741;p1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semua Service Provider akan di load oleh Laravel, baik itu kita butuhkan atau tidak</a:t>
            </a:r>
            <a:endParaRPr/>
          </a:p>
          <a:p>
            <a:pPr indent="-311150" lvl="0" marL="457200" rtl="0" algn="l">
              <a:spcBef>
                <a:spcPts val="0"/>
              </a:spcBef>
              <a:spcAft>
                <a:spcPts val="0"/>
              </a:spcAft>
              <a:buSzPts val="1300"/>
              <a:buChar char="●"/>
            </a:pPr>
            <a:r>
              <a:rPr lang="id"/>
              <a:t>Laravel memiliki fitur bernama Deferred Provider, dimana kita bisa menandai sebuah Service Provider agar tidak di load jika tidak dibutuhkan dependency nya</a:t>
            </a:r>
            <a:endParaRPr/>
          </a:p>
          <a:p>
            <a:pPr indent="-311150" lvl="0" marL="457200" rtl="0" algn="l">
              <a:spcBef>
                <a:spcPts val="0"/>
              </a:spcBef>
              <a:spcAft>
                <a:spcPts val="0"/>
              </a:spcAft>
              <a:buSzPts val="1300"/>
              <a:buChar char="●"/>
            </a:pPr>
            <a:r>
              <a:rPr lang="id"/>
              <a:t>Kita bisa menandai Service Provider kita dengan implement interface DeferrableProvider, lalu implement method provides() yang memberi tahu tipe dependency apa saja yang terdapat di Service Provider ini</a:t>
            </a:r>
            <a:endParaRPr/>
          </a:p>
          <a:p>
            <a:pPr indent="-311150" lvl="0" marL="457200" rtl="0" algn="l">
              <a:spcBef>
                <a:spcPts val="0"/>
              </a:spcBef>
              <a:spcAft>
                <a:spcPts val="0"/>
              </a:spcAft>
              <a:buSzPts val="1300"/>
              <a:buChar char="●"/>
            </a:pPr>
            <a:r>
              <a:rPr lang="id"/>
              <a:t>Dengan fitur ini, Service Provider hanya akan di load ketika memang dependency nya dibutuhkan</a:t>
            </a:r>
            <a:endParaRPr/>
          </a:p>
          <a:p>
            <a:pPr indent="-311150" lvl="0" marL="457200" rtl="0" algn="l">
              <a:spcBef>
                <a:spcPts val="0"/>
              </a:spcBef>
              <a:spcAft>
                <a:spcPts val="0"/>
              </a:spcAft>
              <a:buSzPts val="1300"/>
              <a:buChar char="●"/>
            </a:pPr>
            <a:r>
              <a:rPr lang="id"/>
              <a:t>Setiap ada request baru, maka Serive Provider yang sudah Deffered tidak akan di load jika memang tidak dibutuhkan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